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Default Extension="wdp" ContentType="image/vnd.ms-photo"/>
  <Override PartName="/ppt/slides/slide1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7"/>
  </p:notesMasterIdLst>
  <p:sldIdLst>
    <p:sldId id="308" r:id="rId2"/>
    <p:sldId id="321" r:id="rId3"/>
    <p:sldId id="329" r:id="rId4"/>
    <p:sldId id="330" r:id="rId5"/>
    <p:sldId id="331" r:id="rId6"/>
    <p:sldId id="332" r:id="rId7"/>
    <p:sldId id="333" r:id="rId8"/>
    <p:sldId id="334" r:id="rId9"/>
    <p:sldId id="336" r:id="rId10"/>
    <p:sldId id="337" r:id="rId11"/>
    <p:sldId id="338" r:id="rId12"/>
    <p:sldId id="339" r:id="rId13"/>
    <p:sldId id="340" r:id="rId14"/>
    <p:sldId id="341" r:id="rId15"/>
    <p:sldId id="320" r:id="rId1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6600"/>
    <a:srgbClr val="6699F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24" autoAdjust="0"/>
    <p:restoredTop sz="94660" autoAdjust="0"/>
  </p:normalViewPr>
  <p:slideViewPr>
    <p:cSldViewPr>
      <p:cViewPr>
        <p:scale>
          <a:sx n="76" d="100"/>
          <a:sy n="76" d="100"/>
        </p:scale>
        <p:origin x="-158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63590229256727E-2"/>
          <c:y val="3.1114153342038098E-2"/>
          <c:w val="0.890238494488235"/>
          <c:h val="0.84826964576564357"/>
        </c:manualLayout>
      </c:layout>
      <c:areaChart>
        <c:grouping val="stacked"/>
        <c:varyColors val="0"/>
        <c:ser>
          <c:idx val="3"/>
          <c:order val="0"/>
          <c:tx>
            <c:strRef>
              <c:f>Sheet1!$E$1</c:f>
              <c:strCache>
                <c:ptCount val="1"/>
                <c:pt idx="0">
                  <c:v>東アジア・太平洋諸国</c:v>
                </c:pt>
              </c:strCache>
            </c:strRef>
          </c:tx>
          <c:spPr>
            <a:ln w="12700">
              <a:solidFill>
                <a:prstClr val="white"/>
              </a:solidFill>
            </a:ln>
          </c:spPr>
          <c:cat>
            <c:strRef>
              <c:f>Sheet1!$A$2:$A$39</c:f>
              <c:strCache>
                <c:ptCount val="38"/>
                <c:pt idx="0">
                  <c:v>S45
1970</c:v>
                </c:pt>
                <c:pt idx="10">
                  <c:v>S55
1980</c:v>
                </c:pt>
                <c:pt idx="20">
                  <c:v>H2
1990</c:v>
                </c:pt>
                <c:pt idx="30">
                  <c:v>H12
2000</c:v>
                </c:pt>
                <c:pt idx="35">
                  <c:v>H17
05</c:v>
                </c:pt>
                <c:pt idx="37">
                  <c:v>H19
07</c:v>
                </c:pt>
              </c:strCache>
            </c:strRef>
          </c:cat>
          <c:val>
            <c:numRef>
              <c:f>Sheet1!$E$2:$E$39</c:f>
              <c:numCache>
                <c:formatCode>General</c:formatCode>
                <c:ptCount val="38"/>
                <c:pt idx="0">
                  <c:v>387.2</c:v>
                </c:pt>
                <c:pt idx="1">
                  <c:v>422.12</c:v>
                </c:pt>
                <c:pt idx="2">
                  <c:v>457.03999999999996</c:v>
                </c:pt>
                <c:pt idx="3">
                  <c:v>491.96</c:v>
                </c:pt>
                <c:pt idx="4">
                  <c:v>526.88</c:v>
                </c:pt>
                <c:pt idx="5">
                  <c:v>561.79999999999995</c:v>
                </c:pt>
                <c:pt idx="6">
                  <c:v>596.72</c:v>
                </c:pt>
                <c:pt idx="7">
                  <c:v>631.64</c:v>
                </c:pt>
                <c:pt idx="8">
                  <c:v>666.56</c:v>
                </c:pt>
                <c:pt idx="9">
                  <c:v>701.48</c:v>
                </c:pt>
                <c:pt idx="10">
                  <c:v>736.4</c:v>
                </c:pt>
                <c:pt idx="11">
                  <c:v>801.87</c:v>
                </c:pt>
                <c:pt idx="12">
                  <c:v>867.33999999999992</c:v>
                </c:pt>
                <c:pt idx="13">
                  <c:v>932.81</c:v>
                </c:pt>
                <c:pt idx="14">
                  <c:v>998.28</c:v>
                </c:pt>
                <c:pt idx="15">
                  <c:v>1063.75</c:v>
                </c:pt>
                <c:pt idx="16">
                  <c:v>1129.2199999999998</c:v>
                </c:pt>
                <c:pt idx="17">
                  <c:v>1194.6899999999998</c:v>
                </c:pt>
                <c:pt idx="18">
                  <c:v>1260.1599999999999</c:v>
                </c:pt>
                <c:pt idx="19">
                  <c:v>1325.6299999999999</c:v>
                </c:pt>
                <c:pt idx="20">
                  <c:v>1391.1</c:v>
                </c:pt>
                <c:pt idx="21">
                  <c:v>1498.29</c:v>
                </c:pt>
                <c:pt idx="22">
                  <c:v>1605.48</c:v>
                </c:pt>
                <c:pt idx="23">
                  <c:v>1712.6699999999998</c:v>
                </c:pt>
                <c:pt idx="24">
                  <c:v>1819.86</c:v>
                </c:pt>
                <c:pt idx="25">
                  <c:v>1927.05</c:v>
                </c:pt>
                <c:pt idx="26">
                  <c:v>2034.2399999999998</c:v>
                </c:pt>
                <c:pt idx="27">
                  <c:v>2141.4299999999998</c:v>
                </c:pt>
                <c:pt idx="28">
                  <c:v>2248.62</c:v>
                </c:pt>
                <c:pt idx="29">
                  <c:v>2355.81</c:v>
                </c:pt>
                <c:pt idx="30">
                  <c:v>2463</c:v>
                </c:pt>
                <c:pt idx="31">
                  <c:v>2790.34</c:v>
                </c:pt>
                <c:pt idx="32">
                  <c:v>3117.68</c:v>
                </c:pt>
                <c:pt idx="33">
                  <c:v>3445.02</c:v>
                </c:pt>
                <c:pt idx="34">
                  <c:v>3772.3599999999997</c:v>
                </c:pt>
                <c:pt idx="35">
                  <c:v>4099.7</c:v>
                </c:pt>
                <c:pt idx="36">
                  <c:v>4385.5499999999993</c:v>
                </c:pt>
                <c:pt idx="37">
                  <c:v>4671.3999999999996</c:v>
                </c:pt>
              </c:numCache>
            </c:numRef>
          </c:val>
        </c:ser>
        <c:ser>
          <c:idx val="7"/>
          <c:order val="1"/>
          <c:tx>
            <c:strRef>
              <c:f>Sheet1!$J$1</c:f>
              <c:strCache>
                <c:ptCount val="1"/>
                <c:pt idx="0">
                  <c:v>北米・西欧</c:v>
                </c:pt>
              </c:strCache>
            </c:strRef>
          </c:tx>
          <c:spPr>
            <a:ln w="12700">
              <a:solidFill>
                <a:schemeClr val="bg1"/>
              </a:solidFill>
            </a:ln>
          </c:spPr>
          <c:cat>
            <c:strRef>
              <c:f>Sheet1!$A$2:$A$39</c:f>
              <c:strCache>
                <c:ptCount val="38"/>
                <c:pt idx="0">
                  <c:v>S45
1970</c:v>
                </c:pt>
                <c:pt idx="10">
                  <c:v>S55
1980</c:v>
                </c:pt>
                <c:pt idx="20">
                  <c:v>H2
1990</c:v>
                </c:pt>
                <c:pt idx="30">
                  <c:v>H12
2000</c:v>
                </c:pt>
                <c:pt idx="35">
                  <c:v>H17
05</c:v>
                </c:pt>
                <c:pt idx="37">
                  <c:v>H19
07</c:v>
                </c:pt>
              </c:strCache>
            </c:strRef>
          </c:cat>
          <c:val>
            <c:numRef>
              <c:f>Sheet1!$J$2:$J$39</c:f>
              <c:numCache>
                <c:formatCode>General</c:formatCode>
                <c:ptCount val="38"/>
                <c:pt idx="0">
                  <c:v>1363.1</c:v>
                </c:pt>
                <c:pt idx="1">
                  <c:v>1424.36</c:v>
                </c:pt>
                <c:pt idx="2">
                  <c:v>1485.62</c:v>
                </c:pt>
                <c:pt idx="3">
                  <c:v>1546.8799999999999</c:v>
                </c:pt>
                <c:pt idx="4">
                  <c:v>1608.1399999999999</c:v>
                </c:pt>
                <c:pt idx="5">
                  <c:v>1669.4</c:v>
                </c:pt>
                <c:pt idx="6">
                  <c:v>1730.6599999999999</c:v>
                </c:pt>
                <c:pt idx="7">
                  <c:v>1791.92</c:v>
                </c:pt>
                <c:pt idx="8">
                  <c:v>1853.18</c:v>
                </c:pt>
                <c:pt idx="9">
                  <c:v>1914.44</c:v>
                </c:pt>
                <c:pt idx="10">
                  <c:v>1975.7</c:v>
                </c:pt>
                <c:pt idx="11">
                  <c:v>2027.48</c:v>
                </c:pt>
                <c:pt idx="12">
                  <c:v>2079.2600000000002</c:v>
                </c:pt>
                <c:pt idx="13">
                  <c:v>2131.04</c:v>
                </c:pt>
                <c:pt idx="14">
                  <c:v>2182.8200000000002</c:v>
                </c:pt>
                <c:pt idx="15">
                  <c:v>2234.6</c:v>
                </c:pt>
                <c:pt idx="16">
                  <c:v>2286.38</c:v>
                </c:pt>
                <c:pt idx="17">
                  <c:v>2338.16</c:v>
                </c:pt>
                <c:pt idx="18">
                  <c:v>2389.94</c:v>
                </c:pt>
                <c:pt idx="19">
                  <c:v>2441.7200000000003</c:v>
                </c:pt>
                <c:pt idx="20">
                  <c:v>2493.5</c:v>
                </c:pt>
                <c:pt idx="21">
                  <c:v>2540.0500000000002</c:v>
                </c:pt>
                <c:pt idx="22">
                  <c:v>2586.6</c:v>
                </c:pt>
                <c:pt idx="23">
                  <c:v>2633.15</c:v>
                </c:pt>
                <c:pt idx="24">
                  <c:v>2679.7</c:v>
                </c:pt>
                <c:pt idx="25">
                  <c:v>2726.25</c:v>
                </c:pt>
                <c:pt idx="26">
                  <c:v>2772.8</c:v>
                </c:pt>
                <c:pt idx="27">
                  <c:v>2819.35</c:v>
                </c:pt>
                <c:pt idx="28">
                  <c:v>2865.9</c:v>
                </c:pt>
                <c:pt idx="29">
                  <c:v>2912.45</c:v>
                </c:pt>
                <c:pt idx="30">
                  <c:v>2959</c:v>
                </c:pt>
                <c:pt idx="31">
                  <c:v>3051</c:v>
                </c:pt>
                <c:pt idx="32">
                  <c:v>3143</c:v>
                </c:pt>
                <c:pt idx="33">
                  <c:v>3235</c:v>
                </c:pt>
                <c:pt idx="34">
                  <c:v>3327</c:v>
                </c:pt>
                <c:pt idx="35">
                  <c:v>3419</c:v>
                </c:pt>
                <c:pt idx="36">
                  <c:v>3448.65</c:v>
                </c:pt>
                <c:pt idx="37">
                  <c:v>3478.3</c:v>
                </c:pt>
              </c:numCache>
            </c:numRef>
          </c:val>
        </c:ser>
        <c:ser>
          <c:idx val="9"/>
          <c:order val="2"/>
          <c:tx>
            <c:strRef>
              <c:f>Sheet1!$I$1</c:f>
              <c:strCache>
                <c:ptCount val="1"/>
                <c:pt idx="0">
                  <c:v>中東欧・中央アジア</c:v>
                </c:pt>
              </c:strCache>
            </c:strRef>
          </c:tx>
          <c:spPr>
            <a:ln w="12700">
              <a:solidFill>
                <a:prstClr val="white"/>
              </a:solidFill>
            </a:ln>
          </c:spPr>
          <c:val>
            <c:numRef>
              <c:f>Sheet1!$I$2:$I$39</c:f>
              <c:numCache>
                <c:formatCode>General</c:formatCode>
                <c:ptCount val="38"/>
                <c:pt idx="0">
                  <c:v>598.80000000000041</c:v>
                </c:pt>
                <c:pt idx="1">
                  <c:v>638.63000000000034</c:v>
                </c:pt>
                <c:pt idx="2">
                  <c:v>678.46000000000026</c:v>
                </c:pt>
                <c:pt idx="3">
                  <c:v>718.29000000000019</c:v>
                </c:pt>
                <c:pt idx="4">
                  <c:v>758.12000000000012</c:v>
                </c:pt>
                <c:pt idx="5">
                  <c:v>797.95</c:v>
                </c:pt>
                <c:pt idx="6">
                  <c:v>837.78</c:v>
                </c:pt>
                <c:pt idx="7">
                  <c:v>877.6099999999999</c:v>
                </c:pt>
                <c:pt idx="8">
                  <c:v>917.43999999999983</c:v>
                </c:pt>
                <c:pt idx="9">
                  <c:v>957.26999999999975</c:v>
                </c:pt>
                <c:pt idx="10">
                  <c:v>997.09999999999968</c:v>
                </c:pt>
                <c:pt idx="11">
                  <c:v>1008.5699999999997</c:v>
                </c:pt>
                <c:pt idx="12">
                  <c:v>1020.0399999999997</c:v>
                </c:pt>
                <c:pt idx="13">
                  <c:v>1031.5099999999998</c:v>
                </c:pt>
                <c:pt idx="14">
                  <c:v>1042.9799999999998</c:v>
                </c:pt>
                <c:pt idx="15">
                  <c:v>1054.4499999999998</c:v>
                </c:pt>
                <c:pt idx="16">
                  <c:v>1065.92</c:v>
                </c:pt>
                <c:pt idx="17">
                  <c:v>1077.3900000000001</c:v>
                </c:pt>
                <c:pt idx="18">
                  <c:v>1088.8600000000001</c:v>
                </c:pt>
                <c:pt idx="19">
                  <c:v>1100.3300000000002</c:v>
                </c:pt>
                <c:pt idx="20">
                  <c:v>1111.8000000000002</c:v>
                </c:pt>
                <c:pt idx="21">
                  <c:v>1151.2800000000002</c:v>
                </c:pt>
                <c:pt idx="22">
                  <c:v>1190.7600000000002</c:v>
                </c:pt>
                <c:pt idx="23">
                  <c:v>1230.24</c:v>
                </c:pt>
                <c:pt idx="24">
                  <c:v>1269.72</c:v>
                </c:pt>
                <c:pt idx="25">
                  <c:v>1309.2</c:v>
                </c:pt>
                <c:pt idx="26">
                  <c:v>1348.68</c:v>
                </c:pt>
                <c:pt idx="27">
                  <c:v>1388.1599999999999</c:v>
                </c:pt>
                <c:pt idx="28">
                  <c:v>1427.6399999999999</c:v>
                </c:pt>
                <c:pt idx="29">
                  <c:v>1467.12</c:v>
                </c:pt>
                <c:pt idx="30">
                  <c:v>0</c:v>
                </c:pt>
                <c:pt idx="31">
                  <c:v>0</c:v>
                </c:pt>
                <c:pt idx="32">
                  <c:v>0</c:v>
                </c:pt>
                <c:pt idx="33">
                  <c:v>0</c:v>
                </c:pt>
                <c:pt idx="34">
                  <c:v>0</c:v>
                </c:pt>
                <c:pt idx="35">
                  <c:v>0</c:v>
                </c:pt>
                <c:pt idx="36">
                  <c:v>0</c:v>
                </c:pt>
                <c:pt idx="37">
                  <c:v>0</c:v>
                </c:pt>
              </c:numCache>
            </c:numRef>
          </c:val>
        </c:ser>
        <c:ser>
          <c:idx val="6"/>
          <c:order val="3"/>
          <c:tx>
            <c:strRef>
              <c:f>Sheet1!$H$1</c:f>
              <c:strCache>
                <c:ptCount val="1"/>
                <c:pt idx="0">
                  <c:v>中東欧</c:v>
                </c:pt>
              </c:strCache>
            </c:strRef>
          </c:tx>
          <c:spPr>
            <a:ln w="12700">
              <a:solidFill>
                <a:prstClr val="white"/>
              </a:solidFill>
            </a:ln>
          </c:spPr>
          <c:cat>
            <c:strRef>
              <c:f>Sheet1!$A$2:$A$39</c:f>
              <c:strCache>
                <c:ptCount val="38"/>
                <c:pt idx="0">
                  <c:v>S45
1970</c:v>
                </c:pt>
                <c:pt idx="10">
                  <c:v>S55
1980</c:v>
                </c:pt>
                <c:pt idx="20">
                  <c:v>H2
1990</c:v>
                </c:pt>
                <c:pt idx="30">
                  <c:v>H12
2000</c:v>
                </c:pt>
                <c:pt idx="35">
                  <c:v>H17
05</c:v>
                </c:pt>
                <c:pt idx="37">
                  <c:v>H19
07</c:v>
                </c:pt>
              </c:strCache>
            </c:strRef>
          </c:cat>
          <c:val>
            <c:numRef>
              <c:f>Sheet1!$H$2:$H$39</c:f>
              <c:numCache>
                <c:formatCode>General</c:formatCode>
                <c:ptCount val="3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1352.1</c:v>
                </c:pt>
                <c:pt idx="31">
                  <c:v>1469.72</c:v>
                </c:pt>
                <c:pt idx="32">
                  <c:v>1587.34</c:v>
                </c:pt>
                <c:pt idx="33">
                  <c:v>1704.96</c:v>
                </c:pt>
                <c:pt idx="34">
                  <c:v>1822.58</c:v>
                </c:pt>
                <c:pt idx="35">
                  <c:v>1940.2</c:v>
                </c:pt>
                <c:pt idx="36">
                  <c:v>2007.6</c:v>
                </c:pt>
                <c:pt idx="37">
                  <c:v>2075</c:v>
                </c:pt>
              </c:numCache>
            </c:numRef>
          </c:val>
        </c:ser>
        <c:ser>
          <c:idx val="5"/>
          <c:order val="4"/>
          <c:tx>
            <c:strRef>
              <c:f>Sheet1!$G$1</c:f>
              <c:strCache>
                <c:ptCount val="1"/>
                <c:pt idx="0">
                  <c:v>中央アジア</c:v>
                </c:pt>
              </c:strCache>
            </c:strRef>
          </c:tx>
          <c:spPr>
            <a:ln w="12700">
              <a:solidFill>
                <a:prstClr val="white"/>
              </a:solidFill>
            </a:ln>
          </c:spPr>
          <c:cat>
            <c:strRef>
              <c:f>Sheet1!$A$2:$A$39</c:f>
              <c:strCache>
                <c:ptCount val="38"/>
                <c:pt idx="0">
                  <c:v>S45
1970</c:v>
                </c:pt>
                <c:pt idx="10">
                  <c:v>S55
1980</c:v>
                </c:pt>
                <c:pt idx="20">
                  <c:v>H2
1990</c:v>
                </c:pt>
                <c:pt idx="30">
                  <c:v>H12
2000</c:v>
                </c:pt>
                <c:pt idx="35">
                  <c:v>H17
05</c:v>
                </c:pt>
                <c:pt idx="37">
                  <c:v>H19
07</c:v>
                </c:pt>
              </c:strCache>
            </c:strRef>
          </c:cat>
          <c:val>
            <c:numRef>
              <c:f>Sheet1!$G$2:$G$39</c:f>
              <c:numCache>
                <c:formatCode>General</c:formatCode>
                <c:ptCount val="3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154.5</c:v>
                </c:pt>
                <c:pt idx="31">
                  <c:v>169.84</c:v>
                </c:pt>
                <c:pt idx="32">
                  <c:v>185.18</c:v>
                </c:pt>
                <c:pt idx="33">
                  <c:v>200.51999999999998</c:v>
                </c:pt>
                <c:pt idx="34">
                  <c:v>215.85999999999999</c:v>
                </c:pt>
                <c:pt idx="35">
                  <c:v>231.2</c:v>
                </c:pt>
                <c:pt idx="36">
                  <c:v>242.3</c:v>
                </c:pt>
                <c:pt idx="37">
                  <c:v>253.4</c:v>
                </c:pt>
              </c:numCache>
            </c:numRef>
          </c:val>
        </c:ser>
        <c:ser>
          <c:idx val="4"/>
          <c:order val="5"/>
          <c:tx>
            <c:strRef>
              <c:f>Sheet1!$F$1</c:f>
              <c:strCache>
                <c:ptCount val="1"/>
                <c:pt idx="0">
                  <c:v>中南米</c:v>
                </c:pt>
              </c:strCache>
            </c:strRef>
          </c:tx>
          <c:spPr>
            <a:solidFill>
              <a:srgbClr val="BBE0E3">
                <a:lumMod val="75000"/>
              </a:srgbClr>
            </a:solidFill>
            <a:ln w="12700">
              <a:solidFill>
                <a:prstClr val="white"/>
              </a:solidFill>
            </a:ln>
          </c:spPr>
          <c:cat>
            <c:strRef>
              <c:f>Sheet1!$A$2:$A$39</c:f>
              <c:strCache>
                <c:ptCount val="38"/>
                <c:pt idx="0">
                  <c:v>S45
1970</c:v>
                </c:pt>
                <c:pt idx="10">
                  <c:v>S55
1980</c:v>
                </c:pt>
                <c:pt idx="20">
                  <c:v>H2
1990</c:v>
                </c:pt>
                <c:pt idx="30">
                  <c:v>H12
2000</c:v>
                </c:pt>
                <c:pt idx="35">
                  <c:v>H17
05</c:v>
                </c:pt>
                <c:pt idx="37">
                  <c:v>H19
07</c:v>
                </c:pt>
              </c:strCache>
            </c:strRef>
          </c:cat>
          <c:val>
            <c:numRef>
              <c:f>Sheet1!$F$2:$F$39</c:f>
              <c:numCache>
                <c:formatCode>General</c:formatCode>
                <c:ptCount val="38"/>
                <c:pt idx="0">
                  <c:v>158.69999999999999</c:v>
                </c:pt>
                <c:pt idx="1">
                  <c:v>189.51</c:v>
                </c:pt>
                <c:pt idx="2">
                  <c:v>220.32</c:v>
                </c:pt>
                <c:pt idx="3">
                  <c:v>251.13</c:v>
                </c:pt>
                <c:pt idx="4">
                  <c:v>281.94</c:v>
                </c:pt>
                <c:pt idx="5">
                  <c:v>312.75</c:v>
                </c:pt>
                <c:pt idx="6">
                  <c:v>343.56</c:v>
                </c:pt>
                <c:pt idx="7">
                  <c:v>374.37</c:v>
                </c:pt>
                <c:pt idx="8">
                  <c:v>405.18</c:v>
                </c:pt>
                <c:pt idx="9">
                  <c:v>435.99</c:v>
                </c:pt>
                <c:pt idx="10">
                  <c:v>466.8</c:v>
                </c:pt>
                <c:pt idx="11">
                  <c:v>490.99</c:v>
                </c:pt>
                <c:pt idx="12">
                  <c:v>515.18000000000006</c:v>
                </c:pt>
                <c:pt idx="13">
                  <c:v>539.37</c:v>
                </c:pt>
                <c:pt idx="14">
                  <c:v>563.56000000000006</c:v>
                </c:pt>
                <c:pt idx="15">
                  <c:v>587.75</c:v>
                </c:pt>
                <c:pt idx="16">
                  <c:v>611.94000000000005</c:v>
                </c:pt>
                <c:pt idx="17">
                  <c:v>636.13</c:v>
                </c:pt>
                <c:pt idx="18">
                  <c:v>660.32</c:v>
                </c:pt>
                <c:pt idx="19">
                  <c:v>684.51</c:v>
                </c:pt>
                <c:pt idx="20">
                  <c:v>708.7</c:v>
                </c:pt>
                <c:pt idx="21">
                  <c:v>750.99</c:v>
                </c:pt>
                <c:pt idx="22">
                  <c:v>793.28</c:v>
                </c:pt>
                <c:pt idx="23">
                  <c:v>835.56999999999994</c:v>
                </c:pt>
                <c:pt idx="24">
                  <c:v>877.86</c:v>
                </c:pt>
                <c:pt idx="25">
                  <c:v>920.15</c:v>
                </c:pt>
                <c:pt idx="26">
                  <c:v>962.43999999999994</c:v>
                </c:pt>
                <c:pt idx="27">
                  <c:v>1004.7299999999999</c:v>
                </c:pt>
                <c:pt idx="28">
                  <c:v>1047.02</c:v>
                </c:pt>
                <c:pt idx="29">
                  <c:v>1089.31</c:v>
                </c:pt>
                <c:pt idx="30">
                  <c:v>1131.5999999999999</c:v>
                </c:pt>
                <c:pt idx="31">
                  <c:v>1216.78</c:v>
                </c:pt>
                <c:pt idx="32">
                  <c:v>1301.96</c:v>
                </c:pt>
                <c:pt idx="33">
                  <c:v>1387.1399999999999</c:v>
                </c:pt>
                <c:pt idx="34">
                  <c:v>1472.32</c:v>
                </c:pt>
                <c:pt idx="35">
                  <c:v>1557.5</c:v>
                </c:pt>
                <c:pt idx="36">
                  <c:v>1666.6</c:v>
                </c:pt>
                <c:pt idx="37">
                  <c:v>1775.7</c:v>
                </c:pt>
              </c:numCache>
            </c:numRef>
          </c:val>
        </c:ser>
        <c:ser>
          <c:idx val="2"/>
          <c:order val="6"/>
          <c:tx>
            <c:strRef>
              <c:f>Sheet1!$D$1</c:f>
              <c:strCache>
                <c:ptCount val="1"/>
                <c:pt idx="0">
                  <c:v>南アジア・西アジア</c:v>
                </c:pt>
              </c:strCache>
            </c:strRef>
          </c:tx>
          <c:spPr>
            <a:ln w="12700">
              <a:solidFill>
                <a:prstClr val="white"/>
              </a:solidFill>
            </a:ln>
          </c:spPr>
          <c:cat>
            <c:strRef>
              <c:f>Sheet1!$A$2:$A$39</c:f>
              <c:strCache>
                <c:ptCount val="38"/>
                <c:pt idx="0">
                  <c:v>S45
1970</c:v>
                </c:pt>
                <c:pt idx="10">
                  <c:v>S55
1980</c:v>
                </c:pt>
                <c:pt idx="20">
                  <c:v>H2
1990</c:v>
                </c:pt>
                <c:pt idx="30">
                  <c:v>H12
2000</c:v>
                </c:pt>
                <c:pt idx="35">
                  <c:v>H17
05</c:v>
                </c:pt>
                <c:pt idx="37">
                  <c:v>H19
07</c:v>
                </c:pt>
              </c:strCache>
            </c:strRef>
          </c:cat>
          <c:val>
            <c:numRef>
              <c:f>Sheet1!$D$2:$D$39</c:f>
              <c:numCache>
                <c:formatCode>General</c:formatCode>
                <c:ptCount val="38"/>
                <c:pt idx="0">
                  <c:v>281.8</c:v>
                </c:pt>
                <c:pt idx="1">
                  <c:v>292.76</c:v>
                </c:pt>
                <c:pt idx="2">
                  <c:v>303.72000000000003</c:v>
                </c:pt>
                <c:pt idx="3">
                  <c:v>314.68</c:v>
                </c:pt>
                <c:pt idx="4">
                  <c:v>325.64</c:v>
                </c:pt>
                <c:pt idx="5">
                  <c:v>336.6</c:v>
                </c:pt>
                <c:pt idx="6">
                  <c:v>347.56</c:v>
                </c:pt>
                <c:pt idx="7">
                  <c:v>358.52</c:v>
                </c:pt>
                <c:pt idx="8">
                  <c:v>369.48</c:v>
                </c:pt>
                <c:pt idx="9">
                  <c:v>380.44</c:v>
                </c:pt>
                <c:pt idx="10">
                  <c:v>391.4</c:v>
                </c:pt>
                <c:pt idx="11">
                  <c:v>414.39</c:v>
                </c:pt>
                <c:pt idx="12">
                  <c:v>437.38</c:v>
                </c:pt>
                <c:pt idx="13">
                  <c:v>460.36999999999995</c:v>
                </c:pt>
                <c:pt idx="14">
                  <c:v>483.35999999999996</c:v>
                </c:pt>
                <c:pt idx="15">
                  <c:v>506.34999999999997</c:v>
                </c:pt>
                <c:pt idx="16">
                  <c:v>529.33999999999992</c:v>
                </c:pt>
                <c:pt idx="17">
                  <c:v>552.32999999999993</c:v>
                </c:pt>
                <c:pt idx="18">
                  <c:v>575.31999999999994</c:v>
                </c:pt>
                <c:pt idx="19">
                  <c:v>598.30999999999995</c:v>
                </c:pt>
                <c:pt idx="20">
                  <c:v>621.29999999999995</c:v>
                </c:pt>
                <c:pt idx="21">
                  <c:v>681.56</c:v>
                </c:pt>
                <c:pt idx="22">
                  <c:v>741.81999999999994</c:v>
                </c:pt>
                <c:pt idx="23">
                  <c:v>802.07999999999993</c:v>
                </c:pt>
                <c:pt idx="24">
                  <c:v>862.34</c:v>
                </c:pt>
                <c:pt idx="25">
                  <c:v>922.6</c:v>
                </c:pt>
                <c:pt idx="26">
                  <c:v>982.86</c:v>
                </c:pt>
                <c:pt idx="27">
                  <c:v>1043.1199999999999</c:v>
                </c:pt>
                <c:pt idx="28">
                  <c:v>1103.3800000000001</c:v>
                </c:pt>
                <c:pt idx="29">
                  <c:v>1163.6400000000001</c:v>
                </c:pt>
                <c:pt idx="30">
                  <c:v>1223.9000000000001</c:v>
                </c:pt>
                <c:pt idx="31">
                  <c:v>1297.8200000000002</c:v>
                </c:pt>
                <c:pt idx="32">
                  <c:v>1371.74</c:v>
                </c:pt>
                <c:pt idx="33">
                  <c:v>1445.66</c:v>
                </c:pt>
                <c:pt idx="34">
                  <c:v>1519.58</c:v>
                </c:pt>
                <c:pt idx="35">
                  <c:v>1593.5</c:v>
                </c:pt>
                <c:pt idx="36">
                  <c:v>1721.95</c:v>
                </c:pt>
                <c:pt idx="37">
                  <c:v>1850.4</c:v>
                </c:pt>
              </c:numCache>
            </c:numRef>
          </c:val>
        </c:ser>
        <c:ser>
          <c:idx val="1"/>
          <c:order val="7"/>
          <c:tx>
            <c:strRef>
              <c:f>Sheet1!$C$1</c:f>
              <c:strCache>
                <c:ptCount val="1"/>
                <c:pt idx="0">
                  <c:v>アラブ諸国</c:v>
                </c:pt>
              </c:strCache>
            </c:strRef>
          </c:tx>
          <c:spPr>
            <a:ln w="12700">
              <a:solidFill>
                <a:schemeClr val="bg1"/>
              </a:solidFill>
            </a:ln>
          </c:spPr>
          <c:cat>
            <c:strRef>
              <c:f>Sheet1!$A$2:$A$39</c:f>
              <c:strCache>
                <c:ptCount val="38"/>
                <c:pt idx="0">
                  <c:v>S45
1970</c:v>
                </c:pt>
                <c:pt idx="10">
                  <c:v>S55
1980</c:v>
                </c:pt>
                <c:pt idx="20">
                  <c:v>H2
1990</c:v>
                </c:pt>
                <c:pt idx="30">
                  <c:v>H12
2000</c:v>
                </c:pt>
                <c:pt idx="35">
                  <c:v>H17
05</c:v>
                </c:pt>
                <c:pt idx="37">
                  <c:v>H19
07</c:v>
                </c:pt>
              </c:strCache>
            </c:strRef>
          </c:cat>
          <c:val>
            <c:numRef>
              <c:f>Sheet1!$C$2:$C$39</c:f>
              <c:numCache>
                <c:formatCode>General</c:formatCode>
                <c:ptCount val="38"/>
                <c:pt idx="0">
                  <c:v>46.6</c:v>
                </c:pt>
                <c:pt idx="1">
                  <c:v>55.17</c:v>
                </c:pt>
                <c:pt idx="2">
                  <c:v>63.740000000000009</c:v>
                </c:pt>
                <c:pt idx="3">
                  <c:v>72.31</c:v>
                </c:pt>
                <c:pt idx="4">
                  <c:v>80.88000000000001</c:v>
                </c:pt>
                <c:pt idx="5">
                  <c:v>89.450000000000017</c:v>
                </c:pt>
                <c:pt idx="6">
                  <c:v>98.02000000000001</c:v>
                </c:pt>
                <c:pt idx="7">
                  <c:v>106.59</c:v>
                </c:pt>
                <c:pt idx="8">
                  <c:v>115.16000000000003</c:v>
                </c:pt>
                <c:pt idx="9">
                  <c:v>123.73000000000002</c:v>
                </c:pt>
                <c:pt idx="10">
                  <c:v>132.30000000000001</c:v>
                </c:pt>
                <c:pt idx="11">
                  <c:v>142.82000000000002</c:v>
                </c:pt>
                <c:pt idx="12">
                  <c:v>153.34</c:v>
                </c:pt>
                <c:pt idx="13">
                  <c:v>163.86</c:v>
                </c:pt>
                <c:pt idx="14">
                  <c:v>174.38</c:v>
                </c:pt>
                <c:pt idx="15">
                  <c:v>184.9</c:v>
                </c:pt>
                <c:pt idx="16">
                  <c:v>195.42000000000002</c:v>
                </c:pt>
                <c:pt idx="17">
                  <c:v>205.94</c:v>
                </c:pt>
                <c:pt idx="18">
                  <c:v>216.46</c:v>
                </c:pt>
                <c:pt idx="19">
                  <c:v>226.98000000000002</c:v>
                </c:pt>
                <c:pt idx="20">
                  <c:v>237.5</c:v>
                </c:pt>
                <c:pt idx="21">
                  <c:v>270.13</c:v>
                </c:pt>
                <c:pt idx="22">
                  <c:v>302.76</c:v>
                </c:pt>
                <c:pt idx="23">
                  <c:v>335.39</c:v>
                </c:pt>
                <c:pt idx="24">
                  <c:v>368.02</c:v>
                </c:pt>
                <c:pt idx="25">
                  <c:v>400.65</c:v>
                </c:pt>
                <c:pt idx="26">
                  <c:v>433.28</c:v>
                </c:pt>
                <c:pt idx="27">
                  <c:v>465.90999999999997</c:v>
                </c:pt>
                <c:pt idx="28">
                  <c:v>498.53999999999996</c:v>
                </c:pt>
                <c:pt idx="29">
                  <c:v>531.16999999999996</c:v>
                </c:pt>
                <c:pt idx="30">
                  <c:v>563.79999999999995</c:v>
                </c:pt>
                <c:pt idx="31">
                  <c:v>590.29999999999995</c:v>
                </c:pt>
                <c:pt idx="32">
                  <c:v>616.79999999999995</c:v>
                </c:pt>
                <c:pt idx="33">
                  <c:v>643.29999999999995</c:v>
                </c:pt>
                <c:pt idx="34">
                  <c:v>669.8</c:v>
                </c:pt>
                <c:pt idx="35">
                  <c:v>696.3</c:v>
                </c:pt>
                <c:pt idx="36">
                  <c:v>713.25</c:v>
                </c:pt>
                <c:pt idx="37">
                  <c:v>730.2</c:v>
                </c:pt>
              </c:numCache>
            </c:numRef>
          </c:val>
        </c:ser>
        <c:ser>
          <c:idx val="0"/>
          <c:order val="8"/>
          <c:tx>
            <c:strRef>
              <c:f>Sheet1!$B$1</c:f>
              <c:strCache>
                <c:ptCount val="1"/>
                <c:pt idx="0">
                  <c:v>サハラ以南アフリカ</c:v>
                </c:pt>
              </c:strCache>
            </c:strRef>
          </c:tx>
          <c:spPr>
            <a:ln w="12700">
              <a:solidFill>
                <a:prstClr val="white"/>
              </a:solidFill>
            </a:ln>
          </c:spPr>
          <c:cat>
            <c:strRef>
              <c:f>Sheet1!$A$2:$A$39</c:f>
              <c:strCache>
                <c:ptCount val="38"/>
                <c:pt idx="0">
                  <c:v>S45
1970</c:v>
                </c:pt>
                <c:pt idx="10">
                  <c:v>S55
1980</c:v>
                </c:pt>
                <c:pt idx="20">
                  <c:v>H2
1990</c:v>
                </c:pt>
                <c:pt idx="30">
                  <c:v>H12
2000</c:v>
                </c:pt>
                <c:pt idx="35">
                  <c:v>H17
05</c:v>
                </c:pt>
                <c:pt idx="37">
                  <c:v>H19
07</c:v>
                </c:pt>
              </c:strCache>
            </c:strRef>
          </c:cat>
          <c:val>
            <c:numRef>
              <c:f>Sheet1!$B$2:$B$39</c:f>
              <c:numCache>
                <c:formatCode>General</c:formatCode>
                <c:ptCount val="38"/>
                <c:pt idx="0">
                  <c:v>19.600000000000001</c:v>
                </c:pt>
                <c:pt idx="1">
                  <c:v>22.610000000000003</c:v>
                </c:pt>
                <c:pt idx="2">
                  <c:v>25.62</c:v>
                </c:pt>
                <c:pt idx="3">
                  <c:v>28.630000000000003</c:v>
                </c:pt>
                <c:pt idx="4">
                  <c:v>31.64</c:v>
                </c:pt>
                <c:pt idx="5">
                  <c:v>34.650000000000006</c:v>
                </c:pt>
                <c:pt idx="6">
                  <c:v>37.659999999999997</c:v>
                </c:pt>
                <c:pt idx="7">
                  <c:v>40.67</c:v>
                </c:pt>
                <c:pt idx="8">
                  <c:v>43.680000000000007</c:v>
                </c:pt>
                <c:pt idx="9">
                  <c:v>46.690000000000005</c:v>
                </c:pt>
                <c:pt idx="10">
                  <c:v>49.7</c:v>
                </c:pt>
                <c:pt idx="11">
                  <c:v>57.46</c:v>
                </c:pt>
                <c:pt idx="12">
                  <c:v>65.22</c:v>
                </c:pt>
                <c:pt idx="13">
                  <c:v>72.98</c:v>
                </c:pt>
                <c:pt idx="14">
                  <c:v>80.740000000000009</c:v>
                </c:pt>
                <c:pt idx="15">
                  <c:v>88.5</c:v>
                </c:pt>
                <c:pt idx="16">
                  <c:v>96.259999999999991</c:v>
                </c:pt>
                <c:pt idx="17">
                  <c:v>104.02</c:v>
                </c:pt>
                <c:pt idx="18">
                  <c:v>111.78</c:v>
                </c:pt>
                <c:pt idx="19">
                  <c:v>119.54</c:v>
                </c:pt>
                <c:pt idx="20">
                  <c:v>127.3</c:v>
                </c:pt>
                <c:pt idx="21">
                  <c:v>138.01</c:v>
                </c:pt>
                <c:pt idx="22">
                  <c:v>148.72</c:v>
                </c:pt>
                <c:pt idx="23">
                  <c:v>159.43</c:v>
                </c:pt>
                <c:pt idx="24">
                  <c:v>170.14</c:v>
                </c:pt>
                <c:pt idx="25">
                  <c:v>180.85</c:v>
                </c:pt>
                <c:pt idx="26">
                  <c:v>191.56</c:v>
                </c:pt>
                <c:pt idx="27">
                  <c:v>202.26999999999998</c:v>
                </c:pt>
                <c:pt idx="28">
                  <c:v>212.98000000000002</c:v>
                </c:pt>
                <c:pt idx="29">
                  <c:v>223.69</c:v>
                </c:pt>
                <c:pt idx="30">
                  <c:v>234.4</c:v>
                </c:pt>
                <c:pt idx="31">
                  <c:v>262.89999999999998</c:v>
                </c:pt>
                <c:pt idx="32">
                  <c:v>291.39999999999998</c:v>
                </c:pt>
                <c:pt idx="33">
                  <c:v>319.89999999999998</c:v>
                </c:pt>
                <c:pt idx="34">
                  <c:v>348.4</c:v>
                </c:pt>
                <c:pt idx="35">
                  <c:v>376.9</c:v>
                </c:pt>
                <c:pt idx="36">
                  <c:v>395.5</c:v>
                </c:pt>
                <c:pt idx="37">
                  <c:v>414.1</c:v>
                </c:pt>
              </c:numCache>
            </c:numRef>
          </c:val>
        </c:ser>
        <c:dLbls>
          <c:showLegendKey val="0"/>
          <c:showVal val="0"/>
          <c:showCatName val="0"/>
          <c:showSerName val="0"/>
          <c:showPercent val="0"/>
          <c:showBubbleSize val="0"/>
        </c:dLbls>
        <c:axId val="142566912"/>
        <c:axId val="142604544"/>
      </c:areaChart>
      <c:lineChart>
        <c:grouping val="standard"/>
        <c:varyColors val="0"/>
        <c:ser>
          <c:idx val="8"/>
          <c:order val="9"/>
          <c:tx>
            <c:strRef>
              <c:f>Sheet1!$L$1</c:f>
              <c:strCache>
                <c:ptCount val="1"/>
                <c:pt idx="0">
                  <c:v>全世界</c:v>
                </c:pt>
              </c:strCache>
            </c:strRef>
          </c:tx>
          <c:spPr>
            <a:ln>
              <a:noFill/>
            </a:ln>
          </c:spPr>
          <c:marker>
            <c:symbol val="none"/>
          </c:marker>
          <c:dLbls>
            <c:dLbl>
              <c:idx val="0"/>
              <c:layout>
                <c:manualLayout>
                  <c:x val="-1.1957240155990196E-2"/>
                  <c:y val="-3.336716967018119E-2"/>
                </c:manualLayout>
              </c:layout>
              <c:numFmt formatCode="#,##0_);\(#,##0\)" sourceLinked="0"/>
              <c:spPr/>
              <c:txPr>
                <a:bodyPr/>
                <a:lstStyle/>
                <a:p>
                  <a:pPr>
                    <a:defRPr sz="1100">
                      <a:latin typeface="ＭＳ ゴシック" panose="020B0609070205080204" pitchFamily="49" charset="-128"/>
                      <a:ea typeface="ＭＳ ゴシック" panose="020B0609070205080204" pitchFamily="49" charset="-128"/>
                    </a:defRPr>
                  </a:pPr>
                  <a:endParaRPr lang="ja-JP"/>
                </a:p>
              </c:txPr>
              <c:showLegendKey val="0"/>
              <c:showVal val="1"/>
              <c:showCatName val="0"/>
              <c:showSerName val="0"/>
              <c:showPercent val="0"/>
              <c:showBubbleSize val="0"/>
            </c:dLbl>
            <c:dLbl>
              <c:idx val="10"/>
              <c:layout>
                <c:manualLayout>
                  <c:x val="-7.1511698162174328E-2"/>
                  <c:y val="-2.3833779352205816E-2"/>
                </c:manualLayout>
              </c:layout>
              <c:numFmt formatCode="#,##0_);\(#,##0\)" sourceLinked="0"/>
              <c:spPr/>
              <c:txPr>
                <a:bodyPr/>
                <a:lstStyle/>
                <a:p>
                  <a:pPr>
                    <a:defRPr sz="1100">
                      <a:latin typeface="ＭＳ ゴシック" panose="020B0609070205080204" pitchFamily="49" charset="-128"/>
                      <a:ea typeface="ＭＳ ゴシック" panose="020B0609070205080204" pitchFamily="49" charset="-128"/>
                    </a:defRPr>
                  </a:pPr>
                  <a:endParaRPr lang="ja-JP"/>
                </a:p>
              </c:txPr>
              <c:showLegendKey val="0"/>
              <c:showVal val="1"/>
              <c:showCatName val="0"/>
              <c:showSerName val="0"/>
              <c:showPercent val="0"/>
              <c:showBubbleSize val="0"/>
            </c:dLbl>
            <c:dLbl>
              <c:idx val="20"/>
              <c:layout>
                <c:manualLayout>
                  <c:x val="-6.7911332953323356E-2"/>
                  <c:y val="-1.20860101294434E-2"/>
                </c:manualLayout>
              </c:layout>
              <c:numFmt formatCode="#,##0_);\(#,##0\)" sourceLinked="0"/>
              <c:spPr/>
              <c:txPr>
                <a:bodyPr/>
                <a:lstStyle/>
                <a:p>
                  <a:pPr>
                    <a:defRPr sz="1100">
                      <a:latin typeface="ＭＳ ゴシック" panose="020B0609070205080204" pitchFamily="49" charset="-128"/>
                      <a:ea typeface="ＭＳ ゴシック" panose="020B0609070205080204" pitchFamily="49" charset="-128"/>
                    </a:defRPr>
                  </a:pPr>
                  <a:endParaRPr lang="ja-JP"/>
                </a:p>
              </c:txPr>
              <c:showLegendKey val="0"/>
              <c:showVal val="1"/>
              <c:showCatName val="0"/>
              <c:showSerName val="0"/>
              <c:showPercent val="0"/>
              <c:showBubbleSize val="0"/>
            </c:dLbl>
            <c:dLbl>
              <c:idx val="30"/>
              <c:layout>
                <c:manualLayout>
                  <c:x val="-8.9031832062003838E-2"/>
                  <c:y val="-2.4002725454563483E-2"/>
                </c:manualLayout>
              </c:layout>
              <c:numFmt formatCode="#,##0_);\(#,##0\)" sourceLinked="0"/>
              <c:spPr/>
              <c:txPr>
                <a:bodyPr/>
                <a:lstStyle/>
                <a:p>
                  <a:pPr>
                    <a:defRPr sz="1100">
                      <a:latin typeface="ＭＳ ゴシック" panose="020B0609070205080204" pitchFamily="49" charset="-128"/>
                      <a:ea typeface="ＭＳ ゴシック" panose="020B0609070205080204" pitchFamily="49" charset="-128"/>
                    </a:defRPr>
                  </a:pPr>
                  <a:endParaRPr lang="ja-JP"/>
                </a:p>
              </c:txPr>
              <c:showLegendKey val="0"/>
              <c:showVal val="1"/>
              <c:showCatName val="0"/>
              <c:showSerName val="0"/>
              <c:showPercent val="0"/>
              <c:showBubbleSize val="0"/>
            </c:dLbl>
            <c:dLbl>
              <c:idx val="35"/>
              <c:layout>
                <c:manualLayout>
                  <c:x val="-7.5586839557509583E-2"/>
                  <c:y val="-9.5334770486231978E-3"/>
                </c:manualLayout>
              </c:layout>
              <c:numFmt formatCode="#,##0_);\(#,##0\)" sourceLinked="0"/>
              <c:spPr/>
              <c:txPr>
                <a:bodyPr/>
                <a:lstStyle/>
                <a:p>
                  <a:pPr>
                    <a:defRPr sz="1100">
                      <a:latin typeface="ＭＳ ゴシック" panose="020B0609070205080204" pitchFamily="49" charset="-128"/>
                      <a:ea typeface="ＭＳ ゴシック" panose="020B0609070205080204" pitchFamily="49" charset="-128"/>
                    </a:defRPr>
                  </a:pPr>
                  <a:endParaRPr lang="ja-JP"/>
                </a:p>
              </c:txPr>
              <c:showLegendKey val="0"/>
              <c:showVal val="1"/>
              <c:showCatName val="0"/>
              <c:showSerName val="0"/>
              <c:showPercent val="0"/>
              <c:showBubbleSize val="0"/>
            </c:dLbl>
            <c:dLbl>
              <c:idx val="37"/>
              <c:layout>
                <c:manualLayout>
                  <c:x val="-7.2846390180783382E-3"/>
                  <c:y val="-2.1954240885336249E-2"/>
                </c:manualLayout>
              </c:layout>
              <c:numFmt formatCode="#,##0_);\(#,##0\)" sourceLinked="0"/>
              <c:spPr/>
              <c:txPr>
                <a:bodyPr/>
                <a:lstStyle/>
                <a:p>
                  <a:pPr>
                    <a:defRPr sz="1100">
                      <a:latin typeface="ＭＳ ゴシック" panose="020B0609070205080204" pitchFamily="49" charset="-128"/>
                      <a:ea typeface="ＭＳ ゴシック" panose="020B0609070205080204" pitchFamily="49" charset="-128"/>
                    </a:defRPr>
                  </a:pPr>
                  <a:endParaRPr lang="ja-JP"/>
                </a:p>
              </c:txPr>
              <c:showLegendKey val="0"/>
              <c:showVal val="1"/>
              <c:showCatName val="0"/>
              <c:showSerName val="0"/>
              <c:showPercent val="0"/>
              <c:showBubbleSize val="0"/>
            </c:dLbl>
            <c:txPr>
              <a:bodyPr/>
              <a:lstStyle/>
              <a:p>
                <a:pPr>
                  <a:defRPr sz="1100">
                    <a:latin typeface="ＭＳ ゴシック" panose="020B0609070205080204" pitchFamily="49" charset="-128"/>
                    <a:ea typeface="ＭＳ ゴシック" panose="020B0609070205080204" pitchFamily="49" charset="-128"/>
                  </a:defRPr>
                </a:pPr>
                <a:endParaRPr lang="ja-JP"/>
              </a:p>
            </c:txPr>
            <c:showLegendKey val="0"/>
            <c:showVal val="0"/>
            <c:showCatName val="0"/>
            <c:showSerName val="0"/>
            <c:showPercent val="0"/>
            <c:showBubbleSize val="0"/>
          </c:dLbls>
          <c:val>
            <c:numRef>
              <c:f>Sheet1!$L$2:$L$39</c:f>
              <c:numCache>
                <c:formatCode>General</c:formatCode>
                <c:ptCount val="38"/>
                <c:pt idx="0">
                  <c:v>2855.8</c:v>
                </c:pt>
                <c:pt idx="10">
                  <c:v>4749.3999999999996</c:v>
                </c:pt>
                <c:pt idx="20">
                  <c:v>6691.2</c:v>
                </c:pt>
                <c:pt idx="30">
                  <c:v>10082.299999999999</c:v>
                </c:pt>
                <c:pt idx="35">
                  <c:v>13914.3</c:v>
                </c:pt>
                <c:pt idx="37">
                  <c:v>15248.3</c:v>
                </c:pt>
              </c:numCache>
            </c:numRef>
          </c:val>
          <c:smooth val="0"/>
        </c:ser>
        <c:ser>
          <c:idx val="10"/>
          <c:order val="10"/>
          <c:tx>
            <c:strRef>
              <c:f>Sheet1!$K$1</c:f>
              <c:strCache>
                <c:ptCount val="1"/>
                <c:pt idx="0">
                  <c:v>日本</c:v>
                </c:pt>
              </c:strCache>
            </c:strRef>
          </c:tx>
          <c:spPr>
            <a:ln w="12700">
              <a:solidFill>
                <a:srgbClr val="FFFFFF"/>
              </a:solidFill>
            </a:ln>
          </c:spPr>
          <c:marker>
            <c:symbol val="none"/>
          </c:marker>
          <c:val>
            <c:numRef>
              <c:f>Sheet1!$K$2:$K$39</c:f>
              <c:numCache>
                <c:formatCode>General</c:formatCode>
                <c:ptCount val="38"/>
                <c:pt idx="0">
                  <c:v>180</c:v>
                </c:pt>
                <c:pt idx="1">
                  <c:v>186</c:v>
                </c:pt>
                <c:pt idx="2">
                  <c:v>192</c:v>
                </c:pt>
                <c:pt idx="3">
                  <c:v>198</c:v>
                </c:pt>
                <c:pt idx="4">
                  <c:v>204</c:v>
                </c:pt>
                <c:pt idx="5">
                  <c:v>210</c:v>
                </c:pt>
                <c:pt idx="6">
                  <c:v>216</c:v>
                </c:pt>
                <c:pt idx="7">
                  <c:v>222</c:v>
                </c:pt>
                <c:pt idx="8">
                  <c:v>228</c:v>
                </c:pt>
                <c:pt idx="9">
                  <c:v>234</c:v>
                </c:pt>
                <c:pt idx="10">
                  <c:v>240</c:v>
                </c:pt>
                <c:pt idx="11">
                  <c:v>243</c:v>
                </c:pt>
                <c:pt idx="12">
                  <c:v>246</c:v>
                </c:pt>
                <c:pt idx="13">
                  <c:v>249</c:v>
                </c:pt>
                <c:pt idx="14">
                  <c:v>252</c:v>
                </c:pt>
                <c:pt idx="15">
                  <c:v>255</c:v>
                </c:pt>
                <c:pt idx="16">
                  <c:v>258</c:v>
                </c:pt>
                <c:pt idx="17">
                  <c:v>261</c:v>
                </c:pt>
                <c:pt idx="18">
                  <c:v>264</c:v>
                </c:pt>
                <c:pt idx="19">
                  <c:v>267</c:v>
                </c:pt>
                <c:pt idx="20">
                  <c:v>270</c:v>
                </c:pt>
                <c:pt idx="21">
                  <c:v>283</c:v>
                </c:pt>
                <c:pt idx="22">
                  <c:v>296</c:v>
                </c:pt>
                <c:pt idx="23">
                  <c:v>309</c:v>
                </c:pt>
                <c:pt idx="24">
                  <c:v>322</c:v>
                </c:pt>
                <c:pt idx="25">
                  <c:v>335</c:v>
                </c:pt>
                <c:pt idx="26">
                  <c:v>348</c:v>
                </c:pt>
                <c:pt idx="27">
                  <c:v>361</c:v>
                </c:pt>
                <c:pt idx="28">
                  <c:v>374</c:v>
                </c:pt>
                <c:pt idx="29">
                  <c:v>387</c:v>
                </c:pt>
                <c:pt idx="30">
                  <c:v>400</c:v>
                </c:pt>
                <c:pt idx="31">
                  <c:v>400</c:v>
                </c:pt>
                <c:pt idx="32">
                  <c:v>400</c:v>
                </c:pt>
                <c:pt idx="33">
                  <c:v>400</c:v>
                </c:pt>
                <c:pt idx="34">
                  <c:v>400</c:v>
                </c:pt>
                <c:pt idx="35">
                  <c:v>400</c:v>
                </c:pt>
                <c:pt idx="36">
                  <c:v>400</c:v>
                </c:pt>
                <c:pt idx="37">
                  <c:v>400</c:v>
                </c:pt>
              </c:numCache>
            </c:numRef>
          </c:val>
          <c:smooth val="0"/>
        </c:ser>
        <c:dLbls>
          <c:showLegendKey val="0"/>
          <c:showVal val="0"/>
          <c:showCatName val="0"/>
          <c:showSerName val="0"/>
          <c:showPercent val="0"/>
          <c:showBubbleSize val="0"/>
        </c:dLbls>
        <c:marker val="1"/>
        <c:smooth val="0"/>
        <c:axId val="142566912"/>
        <c:axId val="142604544"/>
      </c:lineChart>
      <c:catAx>
        <c:axId val="142566912"/>
        <c:scaling>
          <c:orientation val="minMax"/>
        </c:scaling>
        <c:delete val="0"/>
        <c:axPos val="b"/>
        <c:numFmt formatCode="General" sourceLinked="1"/>
        <c:majorTickMark val="out"/>
        <c:minorTickMark val="none"/>
        <c:tickLblPos val="nextTo"/>
        <c:txPr>
          <a:bodyPr/>
          <a:lstStyle/>
          <a:p>
            <a:pPr>
              <a:defRPr sz="1100">
                <a:latin typeface="ＭＳ ゴシック" panose="020B0609070205080204" pitchFamily="49" charset="-128"/>
                <a:ea typeface="ＭＳ ゴシック" panose="020B0609070205080204" pitchFamily="49" charset="-128"/>
              </a:defRPr>
            </a:pPr>
            <a:endParaRPr lang="ja-JP"/>
          </a:p>
        </c:txPr>
        <c:crossAx val="142604544"/>
        <c:crosses val="autoZero"/>
        <c:auto val="1"/>
        <c:lblAlgn val="ctr"/>
        <c:lblOffset val="100"/>
        <c:noMultiLvlLbl val="0"/>
      </c:catAx>
      <c:valAx>
        <c:axId val="142604544"/>
        <c:scaling>
          <c:orientation val="minMax"/>
          <c:max val="16000"/>
        </c:scaling>
        <c:delete val="0"/>
        <c:axPos val="l"/>
        <c:majorGridlines/>
        <c:numFmt formatCode="General" sourceLinked="0"/>
        <c:majorTickMark val="out"/>
        <c:minorTickMark val="none"/>
        <c:tickLblPos val="nextTo"/>
        <c:txPr>
          <a:bodyPr/>
          <a:lstStyle/>
          <a:p>
            <a:pPr>
              <a:defRPr sz="1100">
                <a:latin typeface="ＭＳ ゴシック" panose="020B0609070205080204" pitchFamily="49" charset="-128"/>
                <a:ea typeface="ＭＳ ゴシック" panose="020B0609070205080204" pitchFamily="49" charset="-128"/>
              </a:defRPr>
            </a:pPr>
            <a:endParaRPr lang="ja-JP"/>
          </a:p>
        </c:txPr>
        <c:crossAx val="142566912"/>
        <c:crosses val="autoZero"/>
        <c:crossBetween val="midCat"/>
      </c:valAx>
    </c:plotArea>
    <c:plotVisOnly val="1"/>
    <c:dispBlanksAs val="zero"/>
    <c:showDLblsOverMax val="0"/>
  </c:chart>
  <c:txPr>
    <a:bodyPr/>
    <a:lstStyle/>
    <a:p>
      <a:pPr>
        <a:defRPr sz="1800"/>
      </a:pPr>
      <a:endParaRPr lang="ja-JP"/>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0.70042</cdr:x>
      <cdr:y>0.36872</cdr:y>
    </cdr:from>
    <cdr:to>
      <cdr:x>0.76728</cdr:x>
      <cdr:y>0.37462</cdr:y>
    </cdr:to>
    <cdr:sp macro="" textlink="">
      <cdr:nvSpPr>
        <cdr:cNvPr id="3" name="直線コネクタ 2"/>
        <cdr:cNvSpPr/>
      </cdr:nvSpPr>
      <cdr:spPr>
        <a:xfrm xmlns:a="http://schemas.openxmlformats.org/drawingml/2006/main">
          <a:off x="3461123" y="1988007"/>
          <a:ext cx="330387" cy="31820"/>
        </a:xfrm>
        <a:prstGeom xmlns:a="http://schemas.openxmlformats.org/drawingml/2006/main" prst="line">
          <a:avLst/>
        </a:prstGeom>
        <a:ln xmlns:a="http://schemas.openxmlformats.org/drawingml/2006/main">
          <a:solidFill>
            <a:schemeClr val="tx1">
              <a:lumMod val="75000"/>
              <a:lumOff val="2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9512D980-29C4-40B9-BE74-B7F847084C00}" type="datetimeFigureOut">
              <a:rPr kumimoji="1" lang="ja-JP" altLang="en-US" smtClean="0"/>
              <a:t>2016/2/9</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ED7E0F88-A1C8-457F-8308-2B7500C95DA0}" type="slidenum">
              <a:rPr kumimoji="1" lang="ja-JP" altLang="en-US" smtClean="0"/>
              <a:t>‹#›</a:t>
            </a:fld>
            <a:endParaRPr kumimoji="1" lang="ja-JP" altLang="en-US"/>
          </a:p>
        </p:txBody>
      </p:sp>
    </p:spTree>
    <p:extLst>
      <p:ext uri="{BB962C8B-B14F-4D97-AF65-F5344CB8AC3E}">
        <p14:creationId xmlns:p14="http://schemas.microsoft.com/office/powerpoint/2010/main" val="7688024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794BACB-F7BD-413D-9B90-A205B9A13FD5}" type="slidenum">
              <a:rPr kumimoji="1" lang="ja-JP" altLang="en-US" smtClean="0"/>
              <a:t>0</a:t>
            </a:fld>
            <a:endParaRPr kumimoji="1" lang="ja-JP" altLang="en-US"/>
          </a:p>
        </p:txBody>
      </p:sp>
    </p:spTree>
    <p:extLst>
      <p:ext uri="{BB962C8B-B14F-4D97-AF65-F5344CB8AC3E}">
        <p14:creationId xmlns:p14="http://schemas.microsoft.com/office/powerpoint/2010/main" val="2466316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794BACB-F7BD-413D-9B90-A205B9A13FD5}" type="slidenum">
              <a:rPr kumimoji="1" lang="ja-JP" altLang="en-US" smtClean="0"/>
              <a:t>14</a:t>
            </a:fld>
            <a:endParaRPr kumimoji="1" lang="ja-JP" altLang="en-US"/>
          </a:p>
        </p:txBody>
      </p:sp>
    </p:spTree>
    <p:extLst>
      <p:ext uri="{BB962C8B-B14F-4D97-AF65-F5344CB8AC3E}">
        <p14:creationId xmlns:p14="http://schemas.microsoft.com/office/powerpoint/2010/main" val="2466316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4046B6B-5380-482D-8EE3-90BE0F13A514}" type="datetime1">
              <a:rPr kumimoji="1" lang="ja-JP" altLang="en-US" smtClean="0"/>
              <a:t>2016/2/9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0981391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61CADAA-7BC2-476C-B83A-FA088EDEB527}" type="datetime1">
              <a:rPr kumimoji="1" lang="ja-JP" altLang="en-US" smtClean="0"/>
              <a:t>2016/2/9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824253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0EA8365-8736-45F8-AFAB-78F30282194E}" type="datetime1">
              <a:rPr kumimoji="1" lang="ja-JP" altLang="en-US" smtClean="0"/>
              <a:t>2016/2/9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365964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83179DF-8229-4E53-8496-74ABFC9490E5}" type="datetime1">
              <a:rPr kumimoji="1" lang="ja-JP" altLang="en-US" smtClean="0"/>
              <a:t>2016/2/9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962165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D8D44C5-22CD-44D1-A3ED-9174723418C9}" type="datetime1">
              <a:rPr kumimoji="1" lang="ja-JP" altLang="en-US" smtClean="0"/>
              <a:t>2016/2/9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404893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7393C0F-11C5-4724-8669-0C7880B626CA}" type="datetime1">
              <a:rPr kumimoji="1" lang="ja-JP" altLang="en-US" smtClean="0"/>
              <a:t>2016/2/9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625169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555B659-B994-48F7-8920-D6621C1CDEC3}" type="datetime1">
              <a:rPr kumimoji="1" lang="ja-JP" altLang="en-US" smtClean="0"/>
              <a:t>2016/2/9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658370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9670432-FFAE-46F9-9F89-F3F82EEAF6E7}" type="datetime1">
              <a:rPr kumimoji="1" lang="ja-JP" altLang="en-US" smtClean="0"/>
              <a:t>2016/2/9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532767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6F43783-E6C6-430F-8DB1-28D3B0C88D1C}" type="datetime1">
              <a:rPr kumimoji="1" lang="ja-JP" altLang="en-US" smtClean="0"/>
              <a:t>2016/2/9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752790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364BAC9-09CC-4D3D-ABB6-5D92DE76349B}" type="datetime1">
              <a:rPr kumimoji="1" lang="ja-JP" altLang="en-US" smtClean="0"/>
              <a:t>2016/2/9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943736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2DF056F-6AA3-40D8-8CB8-6FC150319E21}" type="datetime1">
              <a:rPr kumimoji="1" lang="ja-JP" altLang="en-US" smtClean="0"/>
              <a:t>2016/2/9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046932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1E4E42-8EBE-460B-AEA9-3E803E247931}" type="datetime1">
              <a:rPr kumimoji="1" lang="ja-JP" altLang="en-US" smtClean="0"/>
              <a:t>2016/2/9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04905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3573016"/>
            <a:ext cx="9143998" cy="328498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0" y="511504"/>
            <a:ext cx="9144000" cy="0"/>
          </a:xfrm>
          <a:prstGeom prst="line">
            <a:avLst/>
          </a:prstGeom>
          <a:ln w="50800">
            <a:gradFill flip="none" rotWithShape="1">
              <a:gsLst>
                <a:gs pos="0">
                  <a:srgbClr val="6699FF"/>
                </a:gs>
                <a:gs pos="36000">
                  <a:schemeClr val="accent1">
                    <a:tint val="44500"/>
                    <a:satMod val="160000"/>
                  </a:schemeClr>
                </a:gs>
                <a:gs pos="63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0" y="2175651"/>
            <a:ext cx="9143999" cy="954107"/>
          </a:xfrm>
          <a:prstGeom prst="rect">
            <a:avLst/>
          </a:prstGeom>
          <a:noFill/>
        </p:spPr>
        <p:txBody>
          <a:bodyPr wrap="square" rtlCol="0">
            <a:spAutoFit/>
          </a:bodyPr>
          <a:lstStyle/>
          <a:p>
            <a:pPr algn="ct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大学教育再生加速プログラム（</a:t>
            </a:r>
            <a:r>
              <a:rPr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AP</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事業の目的とその概要</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704875" y="3898791"/>
            <a:ext cx="5734262" cy="2554545"/>
          </a:xfrm>
          <a:prstGeom prst="rect">
            <a:avLst/>
          </a:prstGeom>
          <a:noFill/>
        </p:spPr>
        <p:txBody>
          <a:bodyPr wrap="none" rtlCol="0">
            <a:spAutoFit/>
          </a:bodyPr>
          <a:lstStyle/>
          <a:p>
            <a:pPr algn="ct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AP</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合同フォーラム</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dirty="0">
                <a:latin typeface="Meiryo UI" panose="020B0604030504040204" pitchFamily="50" charset="-128"/>
                <a:ea typeface="Meiryo UI" panose="020B0604030504040204" pitchFamily="50" charset="-128"/>
                <a:cs typeface="Meiryo UI" panose="020B0604030504040204" pitchFamily="50" charset="-128"/>
              </a:rPr>
              <a:t>共通</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の学生調査を用いた学修成果の可視化への取組</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－データに基づく</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Faculty Development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の展開－</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平成</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２８年２月２２日（月）</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dirty="0">
                <a:latin typeface="Meiryo UI" panose="020B0604030504040204" pitchFamily="50" charset="-128"/>
                <a:ea typeface="Meiryo UI" panose="020B0604030504040204" pitchFamily="50" charset="-128"/>
                <a:cs typeface="Meiryo UI" panose="020B0604030504040204" pitchFamily="50" charset="-128"/>
              </a:rPr>
              <a:t>文部</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科学省高等教育局大学振興課</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専門職　　河本　達毅</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0" y="11216"/>
            <a:ext cx="2385060" cy="419100"/>
          </a:xfrm>
          <a:prstGeom prst="rect">
            <a:avLst/>
          </a:prstGeom>
        </p:spPr>
      </p:pic>
    </p:spTree>
    <p:extLst>
      <p:ext uri="{BB962C8B-B14F-4D97-AF65-F5344CB8AC3E}">
        <p14:creationId xmlns:p14="http://schemas.microsoft.com/office/powerpoint/2010/main" val="3224960267"/>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3679"/>
            <a:ext cx="9144000" cy="4194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0" y="28214"/>
            <a:ext cx="9144000" cy="400110"/>
          </a:xfrm>
          <a:prstGeom prst="rect">
            <a:avLst/>
          </a:prstGeom>
          <a:noFill/>
        </p:spPr>
        <p:txBody>
          <a:bodyPr wrap="square" rtlCol="0">
            <a:spAutoFit/>
          </a:bodyPr>
          <a:lstStyle/>
          <a:p>
            <a:pPr algn="ctr"/>
            <a:r>
              <a:rPr kumimoji="1"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教育再生実行会議　第四次提言</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スライド番号プレースホルダー 10"/>
          <p:cNvSpPr>
            <a:spLocks noGrp="1"/>
          </p:cNvSpPr>
          <p:nvPr>
            <p:ph type="sldNum" sz="quarter" idx="12"/>
          </p:nvPr>
        </p:nvSpPr>
        <p:spPr>
          <a:xfrm>
            <a:off x="7032747" y="6574763"/>
            <a:ext cx="2133600" cy="365125"/>
          </a:xfrm>
        </p:spPr>
        <p:txBody>
          <a:bodyPr/>
          <a:lstStyle/>
          <a:p>
            <a:fld id="{973FA57C-AB59-4833-AF31-95C44D5249F2}" type="slidenum">
              <a:rPr kumimoji="1" lang="ja-JP" altLang="en-US" sz="1400" i="1"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9</a:t>
            </a:fld>
            <a:endParaRPr kumimoji="1" lang="ja-JP" altLang="en-US" sz="1400" i="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コンテンツ プレースホルダー 4"/>
          <p:cNvSpPr txBox="1">
            <a:spLocks/>
          </p:cNvSpPr>
          <p:nvPr/>
        </p:nvSpPr>
        <p:spPr>
          <a:xfrm>
            <a:off x="277293" y="1052736"/>
            <a:ext cx="8687195" cy="4616648"/>
          </a:xfrm>
          <a:prstGeom prst="rect">
            <a:avLst/>
          </a:prstGeom>
          <a:noFill/>
        </p:spPr>
        <p:txBody>
          <a:bodyPr vert="horz" wrap="square" lIns="91440" tIns="45720" rIns="91440" bIns="45720" rtlCol="0">
            <a:spAutoFit/>
          </a:bodyPr>
          <a:lstStyle>
            <a:lvl1pPr marL="0" indent="0" algn="ctr" defTabSz="914400" rtl="0" eaLnBrk="0" latinLnBrk="0" hangingPunct="0">
              <a:spcBef>
                <a:spcPct val="20000"/>
              </a:spcBef>
              <a:buFont typeface="Arial" pitchFamily="34" charset="0"/>
              <a:buChar char="•"/>
              <a:defRPr kumimoji="1" sz="3200" kern="1200">
                <a:solidFill>
                  <a:schemeClr val="tx1"/>
                </a:solidFill>
                <a:latin typeface="HGPｺﾞｼｯｸM" pitchFamily="50" charset="-128"/>
                <a:ea typeface="HGPｺﾞｼｯｸM" pitchFamily="50" charset="-128"/>
                <a:cs typeface="+mn-cs"/>
              </a:defRPr>
            </a:lvl1pPr>
            <a:lvl2pPr marL="742950" indent="-285750" algn="ctr" defTabSz="914400" rtl="0" eaLnBrk="0" latinLnBrk="0" hangingPunct="0">
              <a:spcBef>
                <a:spcPct val="20000"/>
              </a:spcBef>
              <a:buFont typeface="Arial" pitchFamily="34" charset="0"/>
              <a:buChar char="–"/>
              <a:defRPr kumimoji="1" sz="2800" kern="1200">
                <a:solidFill>
                  <a:schemeClr val="tx1"/>
                </a:solidFill>
                <a:latin typeface="HGPｺﾞｼｯｸM" pitchFamily="50" charset="-128"/>
                <a:ea typeface="HGPｺﾞｼｯｸM" pitchFamily="50" charset="-128"/>
                <a:cs typeface="+mn-cs"/>
              </a:defRPr>
            </a:lvl2pPr>
            <a:lvl3pPr marL="1143000" indent="-228600" algn="ctr" defTabSz="914400" rtl="0" eaLnBrk="0" latinLnBrk="0" hangingPunct="0">
              <a:spcBef>
                <a:spcPct val="20000"/>
              </a:spcBef>
              <a:buFont typeface="Arial" pitchFamily="34" charset="0"/>
              <a:buChar char="•"/>
              <a:defRPr kumimoji="1" sz="2400" kern="1200">
                <a:solidFill>
                  <a:schemeClr val="tx1"/>
                </a:solidFill>
                <a:latin typeface="HGPｺﾞｼｯｸM" pitchFamily="50" charset="-128"/>
                <a:ea typeface="HGPｺﾞｼｯｸM" pitchFamily="50" charset="-128"/>
                <a:cs typeface="+mn-cs"/>
              </a:defRPr>
            </a:lvl3pPr>
            <a:lvl4pPr marL="1600200" indent="-228600" algn="ctr" defTabSz="914400" rtl="0" eaLnBrk="0" latinLnBrk="0" hangingPunct="0">
              <a:spcBef>
                <a:spcPct val="20000"/>
              </a:spcBef>
              <a:buFont typeface="Arial" pitchFamily="34" charset="0"/>
              <a:buChar char="–"/>
              <a:defRPr kumimoji="1" sz="2000" kern="1200">
                <a:solidFill>
                  <a:schemeClr val="tx1"/>
                </a:solidFill>
                <a:latin typeface="HGPｺﾞｼｯｸM" pitchFamily="50" charset="-128"/>
                <a:ea typeface="HGPｺﾞｼｯｸM" pitchFamily="50" charset="-128"/>
                <a:cs typeface="+mn-cs"/>
              </a:defRPr>
            </a:lvl4pPr>
            <a:lvl5pPr marL="2057400" indent="-228600" algn="ctr" defTabSz="914400" rtl="0" eaLnBrk="0" latinLnBrk="0" hangingPunct="0">
              <a:spcBef>
                <a:spcPct val="20000"/>
              </a:spcBef>
              <a:buFont typeface="Arial" pitchFamily="34" charset="0"/>
              <a:buChar char="»"/>
              <a:defRPr kumimoji="1" sz="2000" kern="1200">
                <a:solidFill>
                  <a:schemeClr val="tx1"/>
                </a:solidFill>
                <a:latin typeface="HGPｺﾞｼｯｸM" pitchFamily="50" charset="-128"/>
                <a:ea typeface="HGPｺﾞｼｯｸM" pitchFamily="50" charset="-128"/>
                <a:cs typeface="+mn-cs"/>
              </a:defRPr>
            </a:lvl5pPr>
            <a:lvl6pPr marL="2514600" indent="-228600" algn="ctr" defTabSz="914400" rtl="0" eaLnBrk="0" fontAlgn="base" latinLnBrk="0" hangingPunct="0">
              <a:spcBef>
                <a:spcPct val="20000"/>
              </a:spcBef>
              <a:spcAft>
                <a:spcPct val="0"/>
              </a:spcAft>
              <a:buFont typeface="Arial" pitchFamily="34" charset="0"/>
              <a:buChar char="»"/>
              <a:defRPr kumimoji="1" sz="2000" kern="1200">
                <a:solidFill>
                  <a:schemeClr val="tx1"/>
                </a:solidFill>
                <a:latin typeface="HGPｺﾞｼｯｸM" pitchFamily="50" charset="-128"/>
                <a:ea typeface="HGPｺﾞｼｯｸM" pitchFamily="50" charset="-128"/>
                <a:cs typeface="+mn-cs"/>
              </a:defRPr>
            </a:lvl6pPr>
            <a:lvl7pPr marL="2971800" indent="-228600" algn="ctr" defTabSz="914400" rtl="0" eaLnBrk="0" fontAlgn="base" latinLnBrk="0" hangingPunct="0">
              <a:spcBef>
                <a:spcPct val="20000"/>
              </a:spcBef>
              <a:spcAft>
                <a:spcPct val="0"/>
              </a:spcAft>
              <a:buFont typeface="Arial" pitchFamily="34" charset="0"/>
              <a:buChar char="»"/>
              <a:defRPr kumimoji="1" sz="2000" kern="1200">
                <a:solidFill>
                  <a:schemeClr val="tx1"/>
                </a:solidFill>
                <a:latin typeface="HGPｺﾞｼｯｸM" pitchFamily="50" charset="-128"/>
                <a:ea typeface="HGPｺﾞｼｯｸM" pitchFamily="50" charset="-128"/>
                <a:cs typeface="+mn-cs"/>
              </a:defRPr>
            </a:lvl7pPr>
            <a:lvl8pPr marL="3429000" indent="-228600" algn="ctr" defTabSz="914400" rtl="0" eaLnBrk="0" fontAlgn="base" latinLnBrk="0" hangingPunct="0">
              <a:spcBef>
                <a:spcPct val="20000"/>
              </a:spcBef>
              <a:spcAft>
                <a:spcPct val="0"/>
              </a:spcAft>
              <a:buFont typeface="Arial" pitchFamily="34" charset="0"/>
              <a:buChar char="»"/>
              <a:defRPr kumimoji="1" sz="2000" kern="1200">
                <a:solidFill>
                  <a:schemeClr val="tx1"/>
                </a:solidFill>
                <a:latin typeface="HGPｺﾞｼｯｸM" pitchFamily="50" charset="-128"/>
                <a:ea typeface="HGPｺﾞｼｯｸM" pitchFamily="50" charset="-128"/>
                <a:cs typeface="+mn-cs"/>
              </a:defRPr>
            </a:lvl8pPr>
            <a:lvl9pPr marL="3886200" indent="-228600" algn="ctr" defTabSz="914400" rtl="0" eaLnBrk="0" fontAlgn="base" latinLnBrk="0" hangingPunct="0">
              <a:spcBef>
                <a:spcPct val="20000"/>
              </a:spcBef>
              <a:spcAft>
                <a:spcPct val="0"/>
              </a:spcAft>
              <a:buFont typeface="Arial" pitchFamily="34" charset="0"/>
              <a:buChar char="»"/>
              <a:defRPr kumimoji="1" sz="2000" kern="1200">
                <a:solidFill>
                  <a:schemeClr val="tx1"/>
                </a:solidFill>
                <a:latin typeface="HGPｺﾞｼｯｸM" pitchFamily="50" charset="-128"/>
                <a:ea typeface="HGPｺﾞｼｯｸM" pitchFamily="50" charset="-128"/>
                <a:cs typeface="+mn-cs"/>
              </a:defRPr>
            </a:lvl9pPr>
          </a:lstStyle>
          <a:p>
            <a:pPr algn="l" eaLnBrk="1" hangingPunct="1">
              <a:spcBef>
                <a:spcPct val="0"/>
              </a:spcBef>
              <a:buFontTx/>
              <a:buNone/>
              <a:defRPr/>
            </a:pPr>
            <a:r>
              <a:rPr lang="ja-JP" altLang="en-US" sz="2400" b="1" dirty="0" smtClean="0">
                <a:solidFill>
                  <a:srgbClr val="C00000"/>
                </a:solidFill>
                <a:latin typeface="ＤＦ平成明朝体W7" panose="02020709000000000000" pitchFamily="17" charset="-128"/>
                <a:ea typeface="ＤＦ平成明朝体W7" panose="02020709000000000000" pitchFamily="17" charset="-128"/>
              </a:rPr>
              <a:t>３．能力・意欲・適正を多面的・総合的に評価・判定する</a:t>
            </a:r>
            <a:endParaRPr lang="en-US" altLang="ja-JP" sz="2400" b="1" dirty="0" smtClean="0">
              <a:solidFill>
                <a:srgbClr val="C00000"/>
              </a:solidFill>
              <a:latin typeface="ＤＦ平成明朝体W7" panose="02020709000000000000" pitchFamily="17" charset="-128"/>
              <a:ea typeface="ＤＦ平成明朝体W7" panose="02020709000000000000" pitchFamily="17" charset="-128"/>
            </a:endParaRPr>
          </a:p>
          <a:p>
            <a:pPr algn="l" eaLnBrk="1" hangingPunct="1">
              <a:spcBef>
                <a:spcPct val="0"/>
              </a:spcBef>
              <a:buFontTx/>
              <a:buNone/>
              <a:defRPr/>
            </a:pPr>
            <a:r>
              <a:rPr lang="ja-JP" altLang="en-US" sz="2400" b="1" dirty="0">
                <a:solidFill>
                  <a:srgbClr val="C00000"/>
                </a:solidFill>
                <a:latin typeface="ＤＦ平成明朝体W7" panose="02020709000000000000" pitchFamily="17" charset="-128"/>
                <a:ea typeface="ＤＦ平成明朝体W7" panose="02020709000000000000" pitchFamily="17" charset="-128"/>
              </a:rPr>
              <a:t>　</a:t>
            </a:r>
            <a:r>
              <a:rPr lang="ja-JP" altLang="en-US" sz="2400" b="1" dirty="0" smtClean="0">
                <a:solidFill>
                  <a:srgbClr val="C00000"/>
                </a:solidFill>
                <a:latin typeface="ＤＦ平成明朝体W7" panose="02020709000000000000" pitchFamily="17" charset="-128"/>
                <a:ea typeface="ＤＦ平成明朝体W7" panose="02020709000000000000" pitchFamily="17" charset="-128"/>
              </a:rPr>
              <a:t>大学入学者選抜への転換</a:t>
            </a:r>
            <a:endParaRPr lang="en-US" altLang="ja-JP" sz="2400" b="1" dirty="0" smtClean="0">
              <a:solidFill>
                <a:srgbClr val="C00000"/>
              </a:solidFill>
              <a:latin typeface="ＤＦ平成明朝体W7" panose="02020709000000000000" pitchFamily="17" charset="-128"/>
              <a:ea typeface="ＤＦ平成明朝体W7" panose="02020709000000000000" pitchFamily="17" charset="-128"/>
            </a:endParaRPr>
          </a:p>
          <a:p>
            <a:pPr algn="l" eaLnBrk="1" hangingPunct="1">
              <a:spcBef>
                <a:spcPct val="0"/>
              </a:spcBef>
              <a:buFontTx/>
              <a:buNone/>
              <a:defRPr/>
            </a:pPr>
            <a:endParaRPr lang="en-US" altLang="ja-JP" sz="2400" dirty="0" smtClean="0">
              <a:solidFill>
                <a:srgbClr val="000000"/>
              </a:solidFill>
              <a:latin typeface="ＤＦ平成明朝体W7" panose="02020709000000000000" pitchFamily="17" charset="-128"/>
              <a:ea typeface="ＤＦ平成明朝体W7" panose="02020709000000000000" pitchFamily="17" charset="-128"/>
            </a:endParaRPr>
          </a:p>
          <a:p>
            <a:pPr algn="l" eaLnBrk="1" hangingPunct="1">
              <a:spcBef>
                <a:spcPct val="0"/>
              </a:spcBef>
              <a:buFontTx/>
              <a:buNone/>
              <a:defRPr/>
            </a:pPr>
            <a:r>
              <a:rPr lang="ja-JP" altLang="en-US" sz="1700" dirty="0" smtClean="0">
                <a:solidFill>
                  <a:srgbClr val="000000"/>
                </a:solidFill>
                <a:latin typeface="ＤＦ平成明朝体W7" panose="02020709000000000000" pitchFamily="17" charset="-128"/>
                <a:ea typeface="ＤＦ平成明朝体W7" panose="02020709000000000000" pitchFamily="17" charset="-128"/>
              </a:rPr>
              <a:t>　○　大学教育に必要な能力判定のための新たな試験（達成度テスト（発展レベル））</a:t>
            </a:r>
            <a:endParaRPr lang="en-US" altLang="ja-JP" sz="1700" dirty="0" smtClean="0">
              <a:solidFill>
                <a:srgbClr val="000000"/>
              </a:solidFill>
              <a:latin typeface="ＤＦ平成明朝体W7" panose="02020709000000000000" pitchFamily="17" charset="-128"/>
              <a:ea typeface="ＤＦ平成明朝体W7" panose="02020709000000000000" pitchFamily="17" charset="-128"/>
            </a:endParaRPr>
          </a:p>
          <a:p>
            <a:pPr algn="l" eaLnBrk="1" hangingPunct="1">
              <a:spcBef>
                <a:spcPct val="0"/>
              </a:spcBef>
              <a:buFontTx/>
              <a:buNone/>
              <a:defRPr/>
            </a:pPr>
            <a:r>
              <a:rPr lang="ja-JP" altLang="en-US" sz="1700" dirty="0">
                <a:solidFill>
                  <a:srgbClr val="000000"/>
                </a:solidFill>
                <a:latin typeface="ＤＦ平成明朝体W7" panose="02020709000000000000" pitchFamily="17" charset="-128"/>
                <a:ea typeface="ＤＦ平成明朝体W7" panose="02020709000000000000" pitchFamily="17" charset="-128"/>
              </a:rPr>
              <a:t>　</a:t>
            </a:r>
            <a:r>
              <a:rPr lang="ja-JP" altLang="en-US" sz="1700" dirty="0" smtClean="0">
                <a:solidFill>
                  <a:srgbClr val="000000"/>
                </a:solidFill>
                <a:latin typeface="ＤＦ平成明朝体W7" panose="02020709000000000000" pitchFamily="17" charset="-128"/>
                <a:ea typeface="ＤＦ平成明朝体W7" panose="02020709000000000000" pitchFamily="17" charset="-128"/>
              </a:rPr>
              <a:t>　を導入。各大学の判断で利用可能。複数回実施を検討。結果はレベルに応じ段階別</a:t>
            </a:r>
            <a:endParaRPr lang="en-US" altLang="ja-JP" sz="1700" dirty="0" smtClean="0">
              <a:solidFill>
                <a:srgbClr val="000000"/>
              </a:solidFill>
              <a:latin typeface="ＤＦ平成明朝体W7" panose="02020709000000000000" pitchFamily="17" charset="-128"/>
              <a:ea typeface="ＤＦ平成明朝体W7" panose="02020709000000000000" pitchFamily="17" charset="-128"/>
            </a:endParaRPr>
          </a:p>
          <a:p>
            <a:pPr algn="l" eaLnBrk="1" hangingPunct="1">
              <a:spcBef>
                <a:spcPct val="0"/>
              </a:spcBef>
              <a:buFontTx/>
              <a:buNone/>
              <a:defRPr/>
            </a:pPr>
            <a:r>
              <a:rPr lang="ja-JP" altLang="en-US" sz="1700" dirty="0">
                <a:solidFill>
                  <a:srgbClr val="000000"/>
                </a:solidFill>
                <a:latin typeface="ＤＦ平成明朝体W7" panose="02020709000000000000" pitchFamily="17" charset="-128"/>
                <a:ea typeface="ＤＦ平成明朝体W7" panose="02020709000000000000" pitchFamily="17" charset="-128"/>
              </a:rPr>
              <a:t>　</a:t>
            </a:r>
            <a:r>
              <a:rPr lang="ja-JP" altLang="en-US" sz="1700" dirty="0" smtClean="0">
                <a:solidFill>
                  <a:srgbClr val="000000"/>
                </a:solidFill>
                <a:latin typeface="ＤＦ平成明朝体W7" panose="02020709000000000000" pitchFamily="17" charset="-128"/>
                <a:ea typeface="ＤＦ平成明朝体W7" panose="02020709000000000000" pitchFamily="17" charset="-128"/>
              </a:rPr>
              <a:t>　に表示。入学者選抜で基礎資格としての利用を促進。達成度テスト（基礎レベル）</a:t>
            </a:r>
            <a:endParaRPr lang="en-US" altLang="ja-JP" sz="1700" dirty="0" smtClean="0">
              <a:solidFill>
                <a:srgbClr val="000000"/>
              </a:solidFill>
              <a:latin typeface="ＤＦ平成明朝体W7" panose="02020709000000000000" pitchFamily="17" charset="-128"/>
              <a:ea typeface="ＤＦ平成明朝体W7" panose="02020709000000000000" pitchFamily="17" charset="-128"/>
            </a:endParaRPr>
          </a:p>
          <a:p>
            <a:pPr algn="l" eaLnBrk="1" hangingPunct="1">
              <a:spcBef>
                <a:spcPct val="0"/>
              </a:spcBef>
              <a:buFontTx/>
              <a:buNone/>
              <a:defRPr/>
            </a:pPr>
            <a:r>
              <a:rPr lang="ja-JP" altLang="en-US" sz="1700" dirty="0">
                <a:solidFill>
                  <a:srgbClr val="000000"/>
                </a:solidFill>
                <a:latin typeface="ＤＦ平成明朝体W7" panose="02020709000000000000" pitchFamily="17" charset="-128"/>
                <a:ea typeface="ＤＦ平成明朝体W7" panose="02020709000000000000" pitchFamily="17" charset="-128"/>
              </a:rPr>
              <a:t>　</a:t>
            </a:r>
            <a:r>
              <a:rPr lang="ja-JP" altLang="en-US" sz="1700" dirty="0" smtClean="0">
                <a:solidFill>
                  <a:srgbClr val="000000"/>
                </a:solidFill>
                <a:latin typeface="ＤＦ平成明朝体W7" panose="02020709000000000000" pitchFamily="17" charset="-128"/>
                <a:ea typeface="ＤＦ平成明朝体W7" panose="02020709000000000000" pitchFamily="17" charset="-128"/>
              </a:rPr>
              <a:t>　と一体的に運営。具体的な実施方法等は中教審等で検討。</a:t>
            </a:r>
            <a:endParaRPr lang="en-US" altLang="ja-JP" sz="1700" dirty="0" smtClean="0">
              <a:solidFill>
                <a:srgbClr val="000000"/>
              </a:solidFill>
              <a:latin typeface="ＤＦ平成明朝体W7" panose="02020709000000000000" pitchFamily="17" charset="-128"/>
              <a:ea typeface="ＤＦ平成明朝体W7" panose="02020709000000000000" pitchFamily="17" charset="-128"/>
            </a:endParaRPr>
          </a:p>
          <a:p>
            <a:pPr algn="l" eaLnBrk="1" hangingPunct="1">
              <a:spcBef>
                <a:spcPct val="0"/>
              </a:spcBef>
              <a:buFontTx/>
              <a:buNone/>
              <a:defRPr/>
            </a:pPr>
            <a:endParaRPr lang="en-US" altLang="ja-JP" sz="1700" dirty="0" smtClean="0">
              <a:solidFill>
                <a:srgbClr val="000000"/>
              </a:solidFill>
              <a:latin typeface="ＤＦ平成明朝体W7" panose="02020709000000000000" pitchFamily="17" charset="-128"/>
              <a:ea typeface="ＤＦ平成明朝体W7" panose="02020709000000000000" pitchFamily="17" charset="-128"/>
            </a:endParaRPr>
          </a:p>
          <a:p>
            <a:pPr algn="l" eaLnBrk="1" hangingPunct="1">
              <a:spcBef>
                <a:spcPct val="0"/>
              </a:spcBef>
              <a:buFontTx/>
              <a:buNone/>
              <a:defRPr/>
            </a:pPr>
            <a:r>
              <a:rPr lang="ja-JP" altLang="en-US" sz="1700" dirty="0" smtClean="0">
                <a:solidFill>
                  <a:srgbClr val="000000"/>
                </a:solidFill>
                <a:latin typeface="ＤＦ平成明朝体W7" panose="02020709000000000000" pitchFamily="17" charset="-128"/>
                <a:ea typeface="ＤＦ平成明朝体W7" panose="02020709000000000000" pitchFamily="17" charset="-128"/>
              </a:rPr>
              <a:t>　○　各大学は、能力・意欲・適正を多面的・総合的に評価・判定する選抜に転換。養　</a:t>
            </a:r>
            <a:endParaRPr lang="en-US" altLang="ja-JP" sz="1700" dirty="0" smtClean="0">
              <a:solidFill>
                <a:srgbClr val="000000"/>
              </a:solidFill>
              <a:latin typeface="ＤＦ平成明朝体W7" panose="02020709000000000000" pitchFamily="17" charset="-128"/>
              <a:ea typeface="ＤＦ平成明朝体W7" panose="02020709000000000000" pitchFamily="17" charset="-128"/>
            </a:endParaRPr>
          </a:p>
          <a:p>
            <a:pPr algn="l" eaLnBrk="1" hangingPunct="1">
              <a:spcBef>
                <a:spcPct val="0"/>
              </a:spcBef>
              <a:buFontTx/>
              <a:buNone/>
              <a:defRPr/>
            </a:pPr>
            <a:r>
              <a:rPr lang="ja-JP" altLang="en-US" sz="1700" dirty="0">
                <a:solidFill>
                  <a:srgbClr val="000000"/>
                </a:solidFill>
                <a:latin typeface="ＤＦ平成明朝体W7" panose="02020709000000000000" pitchFamily="17" charset="-128"/>
                <a:ea typeface="ＤＦ平成明朝体W7" panose="02020709000000000000" pitchFamily="17" charset="-128"/>
              </a:rPr>
              <a:t>　</a:t>
            </a:r>
            <a:r>
              <a:rPr lang="ja-JP" altLang="en-US" sz="1700" dirty="0" smtClean="0">
                <a:solidFill>
                  <a:srgbClr val="000000"/>
                </a:solidFill>
                <a:latin typeface="ＤＦ平成明朝体W7" panose="02020709000000000000" pitchFamily="17" charset="-128"/>
                <a:ea typeface="ＤＦ平成明朝体W7" panose="02020709000000000000" pitchFamily="17" charset="-128"/>
              </a:rPr>
              <a:t>　</a:t>
            </a:r>
            <a:r>
              <a:rPr lang="ja-JP" altLang="en-US" sz="1700" dirty="0" err="1" smtClean="0">
                <a:solidFill>
                  <a:srgbClr val="000000"/>
                </a:solidFill>
                <a:latin typeface="ＤＦ平成明朝体W7" panose="02020709000000000000" pitchFamily="17" charset="-128"/>
                <a:ea typeface="ＤＦ平成明朝体W7" panose="02020709000000000000" pitchFamily="17" charset="-128"/>
              </a:rPr>
              <a:t>成する</a:t>
            </a:r>
            <a:r>
              <a:rPr lang="ja-JP" altLang="en-US" sz="1700" dirty="0" smtClean="0">
                <a:solidFill>
                  <a:srgbClr val="000000"/>
                </a:solidFill>
                <a:latin typeface="ＤＦ平成明朝体W7" panose="02020709000000000000" pitchFamily="17" charset="-128"/>
                <a:ea typeface="ＤＦ平成明朝体W7" panose="02020709000000000000" pitchFamily="17" charset="-128"/>
              </a:rPr>
              <a:t>人材像を明確化し、教育を再構築、アドミッションポリシーを具体化。学力</a:t>
            </a:r>
            <a:endParaRPr lang="en-US" altLang="ja-JP" sz="1700" dirty="0" smtClean="0">
              <a:solidFill>
                <a:srgbClr val="000000"/>
              </a:solidFill>
              <a:latin typeface="ＤＦ平成明朝体W7" panose="02020709000000000000" pitchFamily="17" charset="-128"/>
              <a:ea typeface="ＤＦ平成明朝体W7" panose="02020709000000000000" pitchFamily="17" charset="-128"/>
            </a:endParaRPr>
          </a:p>
          <a:p>
            <a:pPr algn="l" eaLnBrk="1" hangingPunct="1">
              <a:spcBef>
                <a:spcPct val="0"/>
              </a:spcBef>
              <a:buFontTx/>
              <a:buNone/>
              <a:defRPr/>
            </a:pPr>
            <a:r>
              <a:rPr lang="ja-JP" altLang="en-US" sz="1700" dirty="0">
                <a:solidFill>
                  <a:srgbClr val="000000"/>
                </a:solidFill>
                <a:latin typeface="ＤＦ平成明朝体W7" panose="02020709000000000000" pitchFamily="17" charset="-128"/>
                <a:ea typeface="ＤＦ平成明朝体W7" panose="02020709000000000000" pitchFamily="17" charset="-128"/>
              </a:rPr>
              <a:t>　</a:t>
            </a:r>
            <a:r>
              <a:rPr lang="ja-JP" altLang="en-US" sz="1700" dirty="0" smtClean="0">
                <a:solidFill>
                  <a:srgbClr val="000000"/>
                </a:solidFill>
                <a:latin typeface="ＤＦ平成明朝体W7" panose="02020709000000000000" pitchFamily="17" charset="-128"/>
                <a:ea typeface="ＤＦ平成明朝体W7" panose="02020709000000000000" pitchFamily="17" charset="-128"/>
              </a:rPr>
              <a:t>　の判定は達成度テスト（発展レベル）を活用し、教科・科目等の弾力的活用を促</a:t>
            </a:r>
            <a:endParaRPr lang="en-US" altLang="ja-JP" sz="1700" dirty="0" smtClean="0">
              <a:solidFill>
                <a:srgbClr val="000000"/>
              </a:solidFill>
              <a:latin typeface="ＤＦ平成明朝体W7" panose="02020709000000000000" pitchFamily="17" charset="-128"/>
              <a:ea typeface="ＤＦ平成明朝体W7" panose="02020709000000000000" pitchFamily="17" charset="-128"/>
            </a:endParaRPr>
          </a:p>
          <a:p>
            <a:pPr algn="l" eaLnBrk="1" hangingPunct="1">
              <a:spcBef>
                <a:spcPct val="0"/>
              </a:spcBef>
              <a:buFontTx/>
              <a:buNone/>
              <a:defRPr/>
            </a:pPr>
            <a:r>
              <a:rPr lang="ja-JP" altLang="en-US" sz="1700" dirty="0">
                <a:solidFill>
                  <a:srgbClr val="000000"/>
                </a:solidFill>
                <a:latin typeface="ＤＦ平成明朝体W7" panose="02020709000000000000" pitchFamily="17" charset="-128"/>
                <a:ea typeface="ＤＦ平成明朝体W7" panose="02020709000000000000" pitchFamily="17" charset="-128"/>
              </a:rPr>
              <a:t>　</a:t>
            </a:r>
            <a:r>
              <a:rPr lang="ja-JP" altLang="en-US" sz="1700" dirty="0" smtClean="0">
                <a:solidFill>
                  <a:srgbClr val="000000"/>
                </a:solidFill>
                <a:latin typeface="ＤＦ平成明朝体W7" panose="02020709000000000000" pitchFamily="17" charset="-128"/>
                <a:ea typeface="ＤＦ平成明朝体W7" panose="02020709000000000000" pitchFamily="17" charset="-128"/>
              </a:rPr>
              <a:t>　進。面接、論文、活動歴との丁寧な評価で選抜。推薦・</a:t>
            </a:r>
            <a:r>
              <a:rPr lang="en-US" altLang="ja-JP" sz="1700" dirty="0" smtClean="0">
                <a:solidFill>
                  <a:srgbClr val="000000"/>
                </a:solidFill>
                <a:latin typeface="ＤＦ平成明朝体W7" panose="02020709000000000000" pitchFamily="17" charset="-128"/>
                <a:ea typeface="ＤＦ平成明朝体W7" panose="02020709000000000000" pitchFamily="17" charset="-128"/>
              </a:rPr>
              <a:t>AO</a:t>
            </a:r>
            <a:r>
              <a:rPr lang="ja-JP" altLang="en-US" sz="1700" dirty="0" smtClean="0">
                <a:solidFill>
                  <a:srgbClr val="000000"/>
                </a:solidFill>
                <a:latin typeface="ＤＦ平成明朝体W7" panose="02020709000000000000" pitchFamily="17" charset="-128"/>
                <a:ea typeface="ＤＦ平成明朝体W7" panose="02020709000000000000" pitchFamily="17" charset="-128"/>
              </a:rPr>
              <a:t>入試での達成度テスト</a:t>
            </a:r>
            <a:endParaRPr lang="en-US" altLang="ja-JP" sz="1700" dirty="0" smtClean="0">
              <a:solidFill>
                <a:srgbClr val="000000"/>
              </a:solidFill>
              <a:latin typeface="ＤＦ平成明朝体W7" panose="02020709000000000000" pitchFamily="17" charset="-128"/>
              <a:ea typeface="ＤＦ平成明朝体W7" panose="02020709000000000000" pitchFamily="17" charset="-128"/>
            </a:endParaRPr>
          </a:p>
          <a:p>
            <a:pPr algn="l" eaLnBrk="1" hangingPunct="1">
              <a:spcBef>
                <a:spcPct val="0"/>
              </a:spcBef>
              <a:buFontTx/>
              <a:buNone/>
              <a:defRPr/>
            </a:pPr>
            <a:r>
              <a:rPr lang="ja-JP" altLang="en-US" sz="1700" dirty="0">
                <a:solidFill>
                  <a:srgbClr val="000000"/>
                </a:solidFill>
                <a:latin typeface="ＤＦ平成明朝体W7" panose="02020709000000000000" pitchFamily="17" charset="-128"/>
                <a:ea typeface="ＤＦ平成明朝体W7" panose="02020709000000000000" pitchFamily="17" charset="-128"/>
              </a:rPr>
              <a:t>　</a:t>
            </a:r>
            <a:r>
              <a:rPr lang="ja-JP" altLang="en-US" sz="1700" dirty="0" smtClean="0">
                <a:solidFill>
                  <a:srgbClr val="000000"/>
                </a:solidFill>
                <a:latin typeface="ＤＦ平成明朝体W7" panose="02020709000000000000" pitchFamily="17" charset="-128"/>
                <a:ea typeface="ＤＦ平成明朝体W7" panose="02020709000000000000" pitchFamily="17" charset="-128"/>
              </a:rPr>
              <a:t>　（基礎レベル）の活用を促進。改革を行う大学を国が積極支援。改革の成果を検証</a:t>
            </a:r>
            <a:endParaRPr lang="en-US" altLang="ja-JP" sz="1700" dirty="0" smtClean="0">
              <a:solidFill>
                <a:srgbClr val="000000"/>
              </a:solidFill>
              <a:latin typeface="ＤＦ平成明朝体W7" panose="02020709000000000000" pitchFamily="17" charset="-128"/>
              <a:ea typeface="ＤＦ平成明朝体W7" panose="02020709000000000000" pitchFamily="17" charset="-128"/>
            </a:endParaRPr>
          </a:p>
          <a:p>
            <a:pPr algn="l" eaLnBrk="1" hangingPunct="1">
              <a:spcBef>
                <a:spcPct val="0"/>
              </a:spcBef>
              <a:buFontTx/>
              <a:buNone/>
              <a:defRPr/>
            </a:pPr>
            <a:r>
              <a:rPr lang="ja-JP" altLang="en-US" sz="1700" dirty="0">
                <a:solidFill>
                  <a:srgbClr val="000000"/>
                </a:solidFill>
                <a:latin typeface="ＤＦ平成明朝体W7" panose="02020709000000000000" pitchFamily="17" charset="-128"/>
                <a:ea typeface="ＤＦ平成明朝体W7" panose="02020709000000000000" pitchFamily="17" charset="-128"/>
              </a:rPr>
              <a:t>　</a:t>
            </a:r>
            <a:r>
              <a:rPr lang="ja-JP" altLang="en-US" sz="1700" dirty="0" smtClean="0">
                <a:solidFill>
                  <a:srgbClr val="000000"/>
                </a:solidFill>
                <a:latin typeface="ＤＦ平成明朝体W7" panose="02020709000000000000" pitchFamily="17" charset="-128"/>
                <a:ea typeface="ＤＦ平成明朝体W7" panose="02020709000000000000" pitchFamily="17" charset="-128"/>
              </a:rPr>
              <a:t>　し継続的に改善。</a:t>
            </a:r>
            <a:endParaRPr lang="en-US" altLang="ja-JP" sz="1700" dirty="0" smtClean="0">
              <a:solidFill>
                <a:srgbClr val="000000"/>
              </a:solidFill>
              <a:latin typeface="ＤＦ平成明朝体W7" panose="02020709000000000000" pitchFamily="17" charset="-128"/>
              <a:ea typeface="ＤＦ平成明朝体W7" panose="02020709000000000000" pitchFamily="17" charset="-128"/>
            </a:endParaRPr>
          </a:p>
          <a:p>
            <a:pPr algn="l" eaLnBrk="1" hangingPunct="1">
              <a:spcBef>
                <a:spcPct val="0"/>
              </a:spcBef>
              <a:buFontTx/>
              <a:buNone/>
              <a:defRPr/>
            </a:pPr>
            <a:endParaRPr lang="en-US" altLang="ja-JP" sz="1700" dirty="0" smtClean="0">
              <a:solidFill>
                <a:srgbClr val="000000"/>
              </a:solidFill>
              <a:latin typeface="ＤＦ平成明朝体W7" panose="02020709000000000000" pitchFamily="17" charset="-128"/>
              <a:ea typeface="ＤＦ平成明朝体W7" panose="02020709000000000000" pitchFamily="17" charset="-128"/>
            </a:endParaRPr>
          </a:p>
          <a:p>
            <a:pPr algn="l" eaLnBrk="1" hangingPunct="1">
              <a:spcBef>
                <a:spcPct val="0"/>
              </a:spcBef>
              <a:buFontTx/>
              <a:buNone/>
              <a:defRPr/>
            </a:pPr>
            <a:endParaRPr lang="en-US" altLang="ja-JP" sz="1800" dirty="0" smtClean="0">
              <a:solidFill>
                <a:srgbClr val="000000"/>
              </a:solidFill>
              <a:latin typeface="ＤＦ平成明朝体W7" panose="02020709000000000000" pitchFamily="17" charset="-128"/>
              <a:ea typeface="ＤＦ平成明朝体W7" panose="02020709000000000000" pitchFamily="17" charset="-128"/>
            </a:endParaRPr>
          </a:p>
        </p:txBody>
      </p:sp>
    </p:spTree>
    <p:extLst>
      <p:ext uri="{BB962C8B-B14F-4D97-AF65-F5344CB8AC3E}">
        <p14:creationId xmlns:p14="http://schemas.microsoft.com/office/powerpoint/2010/main" val="659776013"/>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スライド番号プレースホルダー 10"/>
          <p:cNvSpPr>
            <a:spLocks noGrp="1"/>
          </p:cNvSpPr>
          <p:nvPr>
            <p:ph type="sldNum" sz="quarter" idx="12"/>
          </p:nvPr>
        </p:nvSpPr>
        <p:spPr>
          <a:xfrm>
            <a:off x="7032747" y="6574763"/>
            <a:ext cx="2133600" cy="365125"/>
          </a:xfrm>
        </p:spPr>
        <p:txBody>
          <a:bodyPr/>
          <a:lstStyle/>
          <a:p>
            <a:fld id="{973FA57C-AB59-4833-AF31-95C44D5249F2}" type="slidenum">
              <a:rPr kumimoji="1" lang="ja-JP" altLang="en-US" sz="1400" i="1"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10</a:t>
            </a:fld>
            <a:endParaRPr kumimoji="1" lang="ja-JP" altLang="en-US" sz="1400" i="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435" r="9697"/>
          <a:stretch/>
        </p:blipFill>
        <p:spPr bwMode="auto">
          <a:xfrm>
            <a:off x="43609" y="248122"/>
            <a:ext cx="9048797" cy="6291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8584296"/>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スライド番号プレースホルダー 10"/>
          <p:cNvSpPr>
            <a:spLocks noGrp="1"/>
          </p:cNvSpPr>
          <p:nvPr>
            <p:ph type="sldNum" sz="quarter" idx="12"/>
          </p:nvPr>
        </p:nvSpPr>
        <p:spPr>
          <a:xfrm>
            <a:off x="7032747" y="6574763"/>
            <a:ext cx="2133600" cy="365125"/>
          </a:xfrm>
        </p:spPr>
        <p:txBody>
          <a:bodyPr/>
          <a:lstStyle/>
          <a:p>
            <a:fld id="{973FA57C-AB59-4833-AF31-95C44D5249F2}" type="slidenum">
              <a:rPr kumimoji="1" lang="ja-JP" altLang="en-US" sz="1400" i="1"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11</a:t>
            </a:fld>
            <a:endParaRPr kumimoji="1" lang="ja-JP" altLang="en-US" sz="1400" i="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002" r="12681"/>
          <a:stretch/>
        </p:blipFill>
        <p:spPr bwMode="auto">
          <a:xfrm>
            <a:off x="107504" y="188640"/>
            <a:ext cx="8702546" cy="6583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4264264"/>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スライド番号プレースホルダー 10"/>
          <p:cNvSpPr>
            <a:spLocks noGrp="1"/>
          </p:cNvSpPr>
          <p:nvPr>
            <p:ph type="sldNum" sz="quarter" idx="12"/>
          </p:nvPr>
        </p:nvSpPr>
        <p:spPr>
          <a:xfrm>
            <a:off x="7032747" y="6574763"/>
            <a:ext cx="2133600" cy="365125"/>
          </a:xfrm>
        </p:spPr>
        <p:txBody>
          <a:bodyPr/>
          <a:lstStyle/>
          <a:p>
            <a:fld id="{973FA57C-AB59-4833-AF31-95C44D5249F2}" type="slidenum">
              <a:rPr kumimoji="1" lang="ja-JP" altLang="en-US" sz="1400" i="1"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12</a:t>
            </a:fld>
            <a:endParaRPr kumimoji="1" lang="ja-JP" altLang="en-US" sz="1400" i="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4716016" y="4066092"/>
            <a:ext cx="4177334" cy="2387244"/>
          </a:xfrm>
          <a:prstGeom prst="rect">
            <a:avLst/>
          </a:prstGeom>
          <a:solidFill>
            <a:srgbClr val="FFFFCC"/>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224134" y="4077072"/>
            <a:ext cx="4203850" cy="2376264"/>
          </a:xfrm>
          <a:prstGeom prst="rect">
            <a:avLst/>
          </a:prstGeom>
          <a:solidFill>
            <a:srgbClr val="FFFFCC"/>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716016" y="1248440"/>
            <a:ext cx="4185842" cy="2324576"/>
          </a:xfrm>
          <a:prstGeom prst="rect">
            <a:avLst/>
          </a:prstGeom>
          <a:solidFill>
            <a:srgbClr val="FFFFCC"/>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224134" y="1248440"/>
            <a:ext cx="4203850" cy="2324576"/>
          </a:xfrm>
          <a:prstGeom prst="rect">
            <a:avLst/>
          </a:prstGeom>
          <a:solidFill>
            <a:srgbClr val="FFFFCC"/>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38885" y="1448968"/>
            <a:ext cx="2028325" cy="169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ja-JP" altLang="en-US" sz="1200" dirty="0" smtClean="0">
                <a:solidFill>
                  <a:prstClr val="black"/>
                </a:solidFill>
                <a:latin typeface="+mn-ea"/>
              </a:rPr>
              <a:t>（取組例）</a:t>
            </a:r>
            <a:endParaRPr lang="en-US" altLang="ja-JP" sz="1200" dirty="0" smtClean="0">
              <a:solidFill>
                <a:prstClr val="black"/>
              </a:solidFill>
              <a:latin typeface="+mn-ea"/>
            </a:endParaRPr>
          </a:p>
          <a:p>
            <a:pPr algn="just"/>
            <a:r>
              <a:rPr lang="ja-JP" altLang="en-US" sz="1200" dirty="0" smtClean="0">
                <a:solidFill>
                  <a:prstClr val="black"/>
                </a:solidFill>
                <a:latin typeface="+mn-ea"/>
              </a:rPr>
              <a:t>教員による一方的な講義形式の教育ではなく、ビデオコンテンツで予習させ講義においてディスカッションを行う反転授業、企業等と連携して商品開発を行う課題解決型学修などの</a:t>
            </a:r>
            <a:r>
              <a:rPr lang="ja-JP" altLang="en-US" sz="1200" dirty="0">
                <a:solidFill>
                  <a:prstClr val="black"/>
                </a:solidFill>
                <a:latin typeface="+mn-ea"/>
              </a:rPr>
              <a:t>学生の</a:t>
            </a:r>
            <a:r>
              <a:rPr lang="ja-JP" altLang="en-US" sz="1200" dirty="0" smtClean="0">
                <a:solidFill>
                  <a:prstClr val="black"/>
                </a:solidFill>
                <a:latin typeface="+mn-ea"/>
              </a:rPr>
              <a:t>能動的</a:t>
            </a:r>
            <a:r>
              <a:rPr lang="ja-JP" altLang="en-US" sz="1200" dirty="0">
                <a:solidFill>
                  <a:prstClr val="black"/>
                </a:solidFill>
                <a:latin typeface="+mn-ea"/>
              </a:rPr>
              <a:t>な学修への参加</a:t>
            </a:r>
            <a:r>
              <a:rPr lang="ja-JP" altLang="en-US" sz="1200" dirty="0" smtClean="0">
                <a:solidFill>
                  <a:prstClr val="black"/>
                </a:solidFill>
                <a:latin typeface="+mn-ea"/>
              </a:rPr>
              <a:t>を推進。</a:t>
            </a:r>
            <a:endParaRPr lang="en-US" altLang="ja-JP" sz="1200" dirty="0" smtClean="0">
              <a:solidFill>
                <a:prstClr val="black"/>
              </a:solidFill>
              <a:latin typeface="+mn-ea"/>
            </a:endParaRPr>
          </a:p>
        </p:txBody>
      </p:sp>
      <p:sp>
        <p:nvSpPr>
          <p:cNvPr id="11" name="正方形/長方形 10"/>
          <p:cNvSpPr/>
          <p:nvPr/>
        </p:nvSpPr>
        <p:spPr>
          <a:xfrm>
            <a:off x="239448" y="4359860"/>
            <a:ext cx="2027761" cy="169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ja-JP" altLang="en-US" sz="1200" dirty="0">
                <a:solidFill>
                  <a:prstClr val="black"/>
                </a:solidFill>
                <a:latin typeface="+mn-ea"/>
              </a:rPr>
              <a:t>（取組例</a:t>
            </a:r>
            <a:r>
              <a:rPr lang="ja-JP" altLang="en-US" sz="1200" dirty="0" smtClean="0">
                <a:solidFill>
                  <a:prstClr val="black"/>
                </a:solidFill>
                <a:latin typeface="+mn-ea"/>
              </a:rPr>
              <a:t>）</a:t>
            </a:r>
            <a:endParaRPr lang="en-US" altLang="ja-JP" sz="1200" dirty="0" smtClean="0">
              <a:solidFill>
                <a:prstClr val="black"/>
              </a:solidFill>
              <a:latin typeface="+mn-ea"/>
            </a:endParaRPr>
          </a:p>
          <a:p>
            <a:pPr algn="just"/>
            <a:r>
              <a:rPr lang="ja-JP" altLang="en-US" sz="1200" dirty="0" smtClean="0">
                <a:solidFill>
                  <a:prstClr val="black"/>
                </a:solidFill>
                <a:latin typeface="+mn-ea"/>
              </a:rPr>
              <a:t>入学志願者に対する選考を兼ねたゼミの実施、外部試験の活用などの入試改革や、大学の講義への高校生の参加、高校生と大学生の合同合宿など高校生がより大学教育についての理解を深めるための連携を推進。</a:t>
            </a:r>
            <a:endParaRPr lang="ja-JP" altLang="en-US" sz="1200" dirty="0">
              <a:solidFill>
                <a:prstClr val="black"/>
              </a:solidFill>
              <a:latin typeface="+mn-ea"/>
            </a:endParaRPr>
          </a:p>
        </p:txBody>
      </p:sp>
      <p:sp>
        <p:nvSpPr>
          <p:cNvPr id="12" name="正方形/長方形 11"/>
          <p:cNvSpPr/>
          <p:nvPr/>
        </p:nvSpPr>
        <p:spPr>
          <a:xfrm>
            <a:off x="4772350" y="1425302"/>
            <a:ext cx="2247922" cy="169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ja-JP" altLang="en-US" sz="1200" dirty="0">
                <a:solidFill>
                  <a:prstClr val="black"/>
                </a:solidFill>
                <a:latin typeface="+mn-ea"/>
              </a:rPr>
              <a:t>（取組例</a:t>
            </a:r>
            <a:r>
              <a:rPr lang="ja-JP" altLang="en-US" sz="1200" dirty="0" smtClean="0">
                <a:solidFill>
                  <a:prstClr val="black"/>
                </a:solidFill>
                <a:latin typeface="+mn-ea"/>
              </a:rPr>
              <a:t>）</a:t>
            </a:r>
            <a:endParaRPr lang="en-US" altLang="ja-JP" sz="1200" dirty="0" smtClean="0">
              <a:solidFill>
                <a:prstClr val="black"/>
              </a:solidFill>
              <a:latin typeface="+mn-ea"/>
            </a:endParaRPr>
          </a:p>
          <a:p>
            <a:pPr algn="just"/>
            <a:r>
              <a:rPr lang="ja-JP" altLang="en-US" sz="1200" dirty="0" smtClean="0">
                <a:solidFill>
                  <a:prstClr val="black"/>
                </a:solidFill>
                <a:latin typeface="+mn-ea"/>
              </a:rPr>
              <a:t>個々の学生の学修成果について、開発した評価基準によりレーダーチャートで可視化。学生自ら学修成果の把握が可能となり、学修意欲が向上。教員からも適切なカウンセリングが可能となるなど、学修成果の分析結果に基づき、教育内容</a:t>
            </a:r>
            <a:r>
              <a:rPr lang="ja-JP" altLang="en-US" sz="1200" dirty="0">
                <a:solidFill>
                  <a:prstClr val="black"/>
                </a:solidFill>
                <a:latin typeface="+mn-ea"/>
              </a:rPr>
              <a:t>・方法</a:t>
            </a:r>
            <a:r>
              <a:rPr lang="ja-JP" altLang="en-US" sz="1200" dirty="0" smtClean="0">
                <a:solidFill>
                  <a:prstClr val="black"/>
                </a:solidFill>
                <a:latin typeface="+mn-ea"/>
              </a:rPr>
              <a:t>等</a:t>
            </a:r>
            <a:r>
              <a:rPr lang="ja-JP" altLang="en-US" sz="1200" dirty="0">
                <a:solidFill>
                  <a:prstClr val="black"/>
                </a:solidFill>
                <a:latin typeface="+mn-ea"/>
              </a:rPr>
              <a:t>の</a:t>
            </a:r>
            <a:r>
              <a:rPr lang="ja-JP" altLang="en-US" sz="1200" dirty="0" smtClean="0">
                <a:solidFill>
                  <a:prstClr val="black"/>
                </a:solidFill>
                <a:latin typeface="+mn-ea"/>
              </a:rPr>
              <a:t>改善を推進。</a:t>
            </a:r>
            <a:endParaRPr lang="en-US" altLang="ja-JP" sz="1200" dirty="0" smtClean="0">
              <a:solidFill>
                <a:prstClr val="black"/>
              </a:solidFill>
              <a:latin typeface="+mn-ea"/>
            </a:endParaRPr>
          </a:p>
        </p:txBody>
      </p:sp>
      <p:sp>
        <p:nvSpPr>
          <p:cNvPr id="13" name="正方形/長方形 12"/>
          <p:cNvSpPr/>
          <p:nvPr/>
        </p:nvSpPr>
        <p:spPr>
          <a:xfrm>
            <a:off x="224134" y="1005954"/>
            <a:ext cx="4203850" cy="242486"/>
          </a:xfrm>
          <a:prstGeom prst="rect">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アクティブ・ラーニング</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224134" y="3814092"/>
            <a:ext cx="4203850" cy="262980"/>
          </a:xfrm>
          <a:prstGeom prst="rect">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テーマ</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Ⅲ</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入試改革</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高大接続</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4712868" y="1005954"/>
            <a:ext cx="4188990" cy="261102"/>
          </a:xfrm>
          <a:prstGeom prst="rect">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テーマ</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Ⅱ</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学修</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成果の可視化</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62630" y="497880"/>
            <a:ext cx="8973866" cy="292388"/>
          </a:xfrm>
          <a:prstGeom prst="rect">
            <a:avLst/>
          </a:prstGeom>
          <a:solidFill>
            <a:schemeClr val="accent2">
              <a:lumMod val="40000"/>
              <a:lumOff val="60000"/>
            </a:schemeClr>
          </a:solidFill>
          <a:ln>
            <a:noFill/>
          </a:ln>
        </p:spPr>
        <p:txBody>
          <a:bodyPr wrap="square" rtlCol="0">
            <a:spAutoFit/>
          </a:bodyPr>
          <a:lstStyle/>
          <a:p>
            <a:pPr algn="ctr"/>
            <a:r>
              <a:rPr lang="ja-JP" altLang="en-US" sz="1300" dirty="0"/>
              <a:t>これまでの教育改革実績に基づき</a:t>
            </a:r>
            <a:r>
              <a:rPr lang="ja-JP" altLang="en-US" sz="1300" dirty="0" smtClean="0"/>
              <a:t>、教育</a:t>
            </a:r>
            <a:r>
              <a:rPr lang="ja-JP" altLang="en-US" sz="1300" dirty="0"/>
              <a:t>再生実行会議等で</a:t>
            </a:r>
            <a:r>
              <a:rPr lang="ja-JP" altLang="en-US" sz="1300" dirty="0" smtClean="0"/>
              <a:t>示された国</a:t>
            </a:r>
            <a:r>
              <a:rPr lang="ja-JP" altLang="en-US" sz="1300" dirty="0"/>
              <a:t>として進めるべき</a:t>
            </a:r>
            <a:r>
              <a:rPr lang="ja-JP" altLang="en-US" sz="1300" dirty="0" smtClean="0"/>
              <a:t>新た</a:t>
            </a:r>
            <a:r>
              <a:rPr lang="ja-JP" altLang="en-US" sz="1300" dirty="0"/>
              <a:t>な教育改革</a:t>
            </a:r>
            <a:r>
              <a:rPr lang="ja-JP" altLang="en-US" sz="1300" dirty="0" smtClean="0"/>
              <a:t>を推進</a:t>
            </a:r>
            <a:r>
              <a:rPr lang="ja-JP" altLang="en-US" sz="1300" dirty="0"/>
              <a:t>する取組を支援</a:t>
            </a:r>
            <a:endParaRPr kumimoji="1" lang="ja-JP" altLang="en-US" sz="1300" dirty="0"/>
          </a:p>
        </p:txBody>
      </p:sp>
      <p:sp>
        <p:nvSpPr>
          <p:cNvPr id="17" name="正方形/長方形 16"/>
          <p:cNvSpPr/>
          <p:nvPr/>
        </p:nvSpPr>
        <p:spPr>
          <a:xfrm>
            <a:off x="4716016" y="3814856"/>
            <a:ext cx="4177334" cy="252000"/>
          </a:xfrm>
          <a:prstGeom prst="rect">
            <a:avLst/>
          </a:prstGeom>
          <a:solidFill>
            <a:srgbClr val="FFC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テーマ</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Ⅳ</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長期学外学修プログラム（ギャップイヤー）</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4772350" y="4531130"/>
            <a:ext cx="2175914" cy="169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ja-JP" altLang="en-US" sz="1200" dirty="0">
                <a:solidFill>
                  <a:prstClr val="black"/>
                </a:solidFill>
                <a:latin typeface="+mn-ea"/>
              </a:rPr>
              <a:t>（取組例</a:t>
            </a:r>
            <a:r>
              <a:rPr lang="ja-JP" altLang="en-US" sz="1200" dirty="0" smtClean="0">
                <a:solidFill>
                  <a:prstClr val="black"/>
                </a:solidFill>
                <a:latin typeface="+mn-ea"/>
              </a:rPr>
              <a:t>）</a:t>
            </a:r>
            <a:endParaRPr lang="en-US" altLang="ja-JP" sz="1200" dirty="0" smtClean="0">
              <a:solidFill>
                <a:prstClr val="black"/>
              </a:solidFill>
              <a:latin typeface="+mn-ea"/>
            </a:endParaRPr>
          </a:p>
          <a:p>
            <a:pPr algn="just"/>
            <a:r>
              <a:rPr lang="ja-JP" altLang="en-US" sz="1200" dirty="0" smtClean="0">
                <a:solidFill>
                  <a:prstClr val="black"/>
                </a:solidFill>
                <a:latin typeface="+mn-ea"/>
              </a:rPr>
              <a:t>学事暦を変えることなどにより、入学等早い段階で、学生が連続して１か月以上にわたる長期間のインターンシップや被災地へのボランティア活動を実施するなど学外</a:t>
            </a:r>
            <a:r>
              <a:rPr lang="ja-JP" altLang="en-US" sz="1200" dirty="0">
                <a:solidFill>
                  <a:prstClr val="black"/>
                </a:solidFill>
                <a:latin typeface="+mn-ea"/>
              </a:rPr>
              <a:t>学修</a:t>
            </a:r>
            <a:r>
              <a:rPr lang="ja-JP" altLang="en-US" sz="1200" dirty="0" smtClean="0">
                <a:solidFill>
                  <a:prstClr val="black"/>
                </a:solidFill>
                <a:latin typeface="+mn-ea"/>
              </a:rPr>
              <a:t>プログラムに参加させ、学生の主体的な学びを推進。</a:t>
            </a:r>
            <a:endParaRPr lang="ja-JP" altLang="en-US" sz="1200" dirty="0">
              <a:solidFill>
                <a:prstClr val="black"/>
              </a:solidFill>
              <a:latin typeface="+mn-ea"/>
            </a:endParaRPr>
          </a:p>
        </p:txBody>
      </p:sp>
      <p:sp>
        <p:nvSpPr>
          <p:cNvPr id="19" name="テキスト ボックス 18"/>
          <p:cNvSpPr txBox="1"/>
          <p:nvPr/>
        </p:nvSpPr>
        <p:spPr>
          <a:xfrm>
            <a:off x="7269965" y="2909553"/>
            <a:ext cx="1569554" cy="415498"/>
          </a:xfrm>
          <a:prstGeom prst="rect">
            <a:avLst/>
          </a:prstGeom>
          <a:noFill/>
          <a:ln w="9525" cap="rnd">
            <a:noFill/>
            <a:prstDash val="dash"/>
          </a:ln>
        </p:spPr>
        <p:txBody>
          <a:bodyPr wrap="square" lIns="72000" rIns="54000" rtlCol="0">
            <a:spAutoFit/>
          </a:bodyPr>
          <a:lstStyle/>
          <a:p>
            <a:pPr algn="ctr"/>
            <a:r>
              <a:rPr lang="ja-JP" altLang="en-US" sz="1050" spc="-40" dirty="0" smtClean="0">
                <a:latin typeface="+mn-ea"/>
                <a:cs typeface="HGPｺﾞｼｯｸE"/>
              </a:rPr>
              <a:t>学修成果を可視化した</a:t>
            </a:r>
            <a:endParaRPr lang="en-US" altLang="ja-JP" sz="1050" spc="-40" dirty="0" smtClean="0">
              <a:latin typeface="+mn-ea"/>
              <a:cs typeface="HGPｺﾞｼｯｸE"/>
            </a:endParaRPr>
          </a:p>
          <a:p>
            <a:pPr algn="ctr"/>
            <a:r>
              <a:rPr lang="ja-JP" altLang="en-US" sz="1050" spc="-40" dirty="0" smtClean="0">
                <a:latin typeface="+mn-ea"/>
                <a:cs typeface="HGPｺﾞｼｯｸE"/>
              </a:rPr>
              <a:t>レーダーチャート</a:t>
            </a:r>
            <a:r>
              <a:rPr lang="ja-JP" altLang="en-US" sz="1050" spc="-40" dirty="0">
                <a:latin typeface="+mn-ea"/>
                <a:cs typeface="HGPｺﾞｼｯｸE"/>
              </a:rPr>
              <a:t>　</a:t>
            </a:r>
            <a:endParaRPr lang="en-US" altLang="ja-JP" sz="1050" spc="-40" dirty="0" smtClean="0">
              <a:latin typeface="+mn-ea"/>
              <a:cs typeface="Cordia New" panose="020B0304020202020204" pitchFamily="34" charset="-34"/>
            </a:endParaRPr>
          </a:p>
        </p:txBody>
      </p:sp>
      <p:pic>
        <p:nvPicPr>
          <p:cNvPr id="2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3004" y="4380438"/>
            <a:ext cx="1767738" cy="1352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テキスト ボックス 20"/>
          <p:cNvSpPr txBox="1"/>
          <p:nvPr/>
        </p:nvSpPr>
        <p:spPr>
          <a:xfrm>
            <a:off x="7170873" y="5797944"/>
            <a:ext cx="1548000" cy="253916"/>
          </a:xfrm>
          <a:prstGeom prst="rect">
            <a:avLst/>
          </a:prstGeom>
          <a:noFill/>
        </p:spPr>
        <p:txBody>
          <a:bodyPr wrap="square" rtlCol="0">
            <a:spAutoFit/>
          </a:bodyPr>
          <a:lstStyle/>
          <a:p>
            <a:pPr algn="ctr"/>
            <a:r>
              <a:rPr kumimoji="1" lang="ja-JP" altLang="en-US" sz="1050" dirty="0" smtClean="0">
                <a:latin typeface="+mn-ea"/>
              </a:rPr>
              <a:t>長期ボランティア活動</a:t>
            </a:r>
            <a:endParaRPr kumimoji="1" lang="ja-JP" altLang="en-US" sz="1050" dirty="0">
              <a:latin typeface="+mn-ea"/>
            </a:endParaRPr>
          </a:p>
        </p:txBody>
      </p:sp>
      <p:pic>
        <p:nvPicPr>
          <p:cNvPr id="22" name="図 21"/>
          <p:cNvPicPr>
            <a:picLocks/>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1332" t="10439" r="-1332" b="6715"/>
          <a:stretch/>
        </p:blipFill>
        <p:spPr>
          <a:xfrm>
            <a:off x="2360689" y="1570868"/>
            <a:ext cx="1938319" cy="1377332"/>
          </a:xfrm>
          <a:prstGeom prst="rect">
            <a:avLst/>
          </a:prstGeom>
        </p:spPr>
      </p:pic>
      <p:sp>
        <p:nvSpPr>
          <p:cNvPr id="23" name="テキスト ボックス 22"/>
          <p:cNvSpPr txBox="1"/>
          <p:nvPr/>
        </p:nvSpPr>
        <p:spPr>
          <a:xfrm>
            <a:off x="2663775" y="2959056"/>
            <a:ext cx="1578303" cy="415498"/>
          </a:xfrm>
          <a:prstGeom prst="rect">
            <a:avLst/>
          </a:prstGeom>
          <a:noFill/>
          <a:ln w="9525" cap="rnd">
            <a:noFill/>
            <a:prstDash val="dash"/>
          </a:ln>
        </p:spPr>
        <p:txBody>
          <a:bodyPr wrap="square" lIns="72000" rIns="54000" rtlCol="0">
            <a:spAutoFit/>
          </a:bodyPr>
          <a:lstStyle/>
          <a:p>
            <a:pPr algn="ctr"/>
            <a:r>
              <a:rPr lang="ja-JP" altLang="en-US" sz="1050" spc="-40" dirty="0" smtClean="0">
                <a:latin typeface="+mn-ea"/>
                <a:cs typeface="Cordia New" panose="020B0304020202020204" pitchFamily="34" charset="-34"/>
              </a:rPr>
              <a:t>学生によるグループ・</a:t>
            </a:r>
            <a:endParaRPr lang="en-US" altLang="ja-JP" sz="1050" spc="-40" dirty="0" smtClean="0">
              <a:latin typeface="+mn-ea"/>
              <a:cs typeface="Cordia New" panose="020B0304020202020204" pitchFamily="34" charset="-34"/>
            </a:endParaRPr>
          </a:p>
          <a:p>
            <a:pPr algn="ctr"/>
            <a:r>
              <a:rPr lang="ja-JP" altLang="en-US" sz="1050" spc="-40" dirty="0" smtClean="0">
                <a:latin typeface="+mn-ea"/>
                <a:cs typeface="Cordia New" panose="020B0304020202020204" pitchFamily="34" charset="-34"/>
              </a:rPr>
              <a:t>ディスカッション</a:t>
            </a:r>
            <a:endParaRPr lang="en-US" altLang="ja-JP" sz="1050" spc="-40" dirty="0" smtClean="0">
              <a:latin typeface="+mn-ea"/>
              <a:cs typeface="Cordia New" panose="020B0304020202020204" pitchFamily="34" charset="-34"/>
            </a:endParaRPr>
          </a:p>
        </p:txBody>
      </p:sp>
      <p:sp>
        <p:nvSpPr>
          <p:cNvPr id="24" name="テキスト ボックス 23"/>
          <p:cNvSpPr txBox="1"/>
          <p:nvPr/>
        </p:nvSpPr>
        <p:spPr>
          <a:xfrm>
            <a:off x="2335836" y="5817414"/>
            <a:ext cx="1973594" cy="253916"/>
          </a:xfrm>
          <a:prstGeom prst="rect">
            <a:avLst/>
          </a:prstGeom>
          <a:noFill/>
          <a:ln w="9525" cap="rnd">
            <a:noFill/>
            <a:prstDash val="dash"/>
          </a:ln>
        </p:spPr>
        <p:txBody>
          <a:bodyPr wrap="square" lIns="72000" rIns="54000" rtlCol="0">
            <a:spAutoFit/>
          </a:bodyPr>
          <a:lstStyle/>
          <a:p>
            <a:pPr algn="ctr"/>
            <a:r>
              <a:rPr lang="ja-JP" altLang="en-US" sz="1050" spc="-40" dirty="0" smtClean="0">
                <a:latin typeface="+mn-ea"/>
                <a:cs typeface="Cordia New" panose="020B0304020202020204" pitchFamily="34" charset="-34"/>
              </a:rPr>
              <a:t>大学の講義</a:t>
            </a:r>
            <a:r>
              <a:rPr lang="ja-JP" altLang="en-US" sz="1050" spc="-40" dirty="0">
                <a:latin typeface="+mn-ea"/>
                <a:cs typeface="Cordia New" panose="020B0304020202020204" pitchFamily="34" charset="-34"/>
              </a:rPr>
              <a:t>への</a:t>
            </a:r>
            <a:r>
              <a:rPr lang="ja-JP" altLang="en-US" sz="1050" spc="-40" dirty="0" smtClean="0">
                <a:latin typeface="+mn-ea"/>
                <a:cs typeface="Cordia New" panose="020B0304020202020204" pitchFamily="34" charset="-34"/>
              </a:rPr>
              <a:t>高校生の参加</a:t>
            </a:r>
            <a:endParaRPr lang="en-US" altLang="ja-JP" sz="1050" spc="-40" dirty="0" smtClean="0">
              <a:latin typeface="+mn-ea"/>
              <a:cs typeface="Cordia New" panose="020B0304020202020204" pitchFamily="34" charset="-34"/>
            </a:endParaRPr>
          </a:p>
        </p:txBody>
      </p:sp>
      <p:pic>
        <p:nvPicPr>
          <p:cNvPr id="25" name="Picture 3" descr="H:\USB①バックアップ\作業用\フリーサブジェクト\2010\画像\P1010102.JPG"/>
          <p:cNvPicPr>
            <a:picLocks noChangeArrowheads="1"/>
          </p:cNvPicPr>
          <p:nvPr/>
        </p:nvPicPr>
        <p:blipFill>
          <a:blip r:embed="rId5" cstate="print"/>
          <a:srcRect/>
          <a:stretch>
            <a:fillRect/>
          </a:stretch>
        </p:blipFill>
        <p:spPr bwMode="auto">
          <a:xfrm rot="10800000" flipV="1">
            <a:off x="2360689" y="4360610"/>
            <a:ext cx="1875646" cy="1372645"/>
          </a:xfrm>
          <a:prstGeom prst="rect">
            <a:avLst/>
          </a:prstGeom>
          <a:noFill/>
          <a:ln w="9525">
            <a:noFill/>
            <a:miter lim="800000"/>
            <a:headEnd/>
            <a:tailEnd/>
          </a:ln>
        </p:spPr>
      </p:pic>
      <p:pic>
        <p:nvPicPr>
          <p:cNvPr id="28" name="Picture 5"/>
          <p:cNvPicPr>
            <a:picLocks noChangeArrowheads="1"/>
          </p:cNvPicPr>
          <p:nvPr/>
        </p:nvPicPr>
        <p:blipFill rotWithShape="1">
          <a:blip r:embed="rId6" cstate="print">
            <a:extLst>
              <a:ext uri="{28A0092B-C50C-407E-A947-70E740481C1C}">
                <a14:useLocalDpi xmlns:a14="http://schemas.microsoft.com/office/drawing/2010/main" val="0"/>
              </a:ext>
            </a:extLst>
          </a:blip>
          <a:srcRect l="1743" t="22063" r="50000" b="5502"/>
          <a:stretch/>
        </p:blipFill>
        <p:spPr bwMode="auto">
          <a:xfrm>
            <a:off x="7043004" y="1539021"/>
            <a:ext cx="1803738" cy="1365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正方形/長方形 28"/>
          <p:cNvSpPr/>
          <p:nvPr/>
        </p:nvSpPr>
        <p:spPr>
          <a:xfrm>
            <a:off x="62630" y="889528"/>
            <a:ext cx="8973866" cy="563581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0" y="3679"/>
            <a:ext cx="9144000" cy="4194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0" y="28214"/>
            <a:ext cx="9144000" cy="400110"/>
          </a:xfrm>
          <a:prstGeom prst="rect">
            <a:avLst/>
          </a:prstGeom>
          <a:noFill/>
        </p:spPr>
        <p:txBody>
          <a:bodyPr wrap="square" rtlCol="0">
            <a:spAutoFit/>
          </a:bodyPr>
          <a:lstStyle/>
          <a:p>
            <a:pPr algn="ctr"/>
            <a:r>
              <a:rPr kumimoji="1"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大学教育再生加速プログラム（</a:t>
            </a:r>
            <a:r>
              <a:rPr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AP</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45632142"/>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612" r="12778"/>
          <a:stretch/>
        </p:blipFill>
        <p:spPr bwMode="auto">
          <a:xfrm>
            <a:off x="37627" y="52860"/>
            <a:ext cx="8931009" cy="6729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スライド番号プレースホルダー 10"/>
          <p:cNvSpPr>
            <a:spLocks noGrp="1"/>
          </p:cNvSpPr>
          <p:nvPr>
            <p:ph type="sldNum" sz="quarter" idx="12"/>
          </p:nvPr>
        </p:nvSpPr>
        <p:spPr>
          <a:xfrm>
            <a:off x="7032747" y="6574763"/>
            <a:ext cx="2133600" cy="365125"/>
          </a:xfrm>
        </p:spPr>
        <p:txBody>
          <a:bodyPr/>
          <a:lstStyle/>
          <a:p>
            <a:fld id="{973FA57C-AB59-4833-AF31-95C44D5249F2}" type="slidenum">
              <a:rPr kumimoji="1" lang="ja-JP" altLang="en-US" sz="1400" i="1"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13</a:t>
            </a:fld>
            <a:endParaRPr kumimoji="1" lang="ja-JP" altLang="en-US" sz="1400" i="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59173132"/>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3573016"/>
            <a:ext cx="9143998" cy="328498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0" y="511504"/>
            <a:ext cx="9144000" cy="0"/>
          </a:xfrm>
          <a:prstGeom prst="line">
            <a:avLst/>
          </a:prstGeom>
          <a:ln w="50800">
            <a:gradFill flip="none" rotWithShape="1">
              <a:gsLst>
                <a:gs pos="0">
                  <a:srgbClr val="6699FF"/>
                </a:gs>
                <a:gs pos="36000">
                  <a:schemeClr val="accent1">
                    <a:tint val="44500"/>
                    <a:satMod val="160000"/>
                  </a:schemeClr>
                </a:gs>
                <a:gs pos="63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0" y="11216"/>
            <a:ext cx="2385060" cy="419100"/>
          </a:xfrm>
          <a:prstGeom prst="rect">
            <a:avLst/>
          </a:prstGeom>
        </p:spPr>
      </p:pic>
      <p:sp>
        <p:nvSpPr>
          <p:cNvPr id="8" name="テキスト ボックス 7"/>
          <p:cNvSpPr txBox="1"/>
          <p:nvPr/>
        </p:nvSpPr>
        <p:spPr>
          <a:xfrm>
            <a:off x="3048184" y="3172906"/>
            <a:ext cx="3047629" cy="400110"/>
          </a:xfrm>
          <a:prstGeom prst="rect">
            <a:avLst/>
          </a:prstGeom>
          <a:noFill/>
        </p:spPr>
        <p:txBody>
          <a:bodyPr wrap="non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御清聴ありがとうございました</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4541875"/>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3679"/>
            <a:ext cx="9144000" cy="4194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0" y="28214"/>
            <a:ext cx="9144000" cy="400110"/>
          </a:xfrm>
          <a:prstGeom prst="rect">
            <a:avLst/>
          </a:prstGeom>
          <a:noFill/>
        </p:spPr>
        <p:txBody>
          <a:bodyPr wrap="square" rtlCol="0">
            <a:spAutoFit/>
          </a:bodyPr>
          <a:lstStyle/>
          <a:p>
            <a:pPr algn="ctr"/>
            <a:r>
              <a:rPr kumimoji="1"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今，向き合わなければならない我が国の状況</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スライド番号プレースホルダー 10"/>
          <p:cNvSpPr>
            <a:spLocks noGrp="1"/>
          </p:cNvSpPr>
          <p:nvPr>
            <p:ph type="sldNum" sz="quarter" idx="12"/>
          </p:nvPr>
        </p:nvSpPr>
        <p:spPr>
          <a:xfrm>
            <a:off x="7032747" y="6574763"/>
            <a:ext cx="2133600" cy="365125"/>
          </a:xfrm>
        </p:spPr>
        <p:txBody>
          <a:bodyPr/>
          <a:lstStyle/>
          <a:p>
            <a:fld id="{973FA57C-AB59-4833-AF31-95C44D5249F2}" type="slidenum">
              <a:rPr kumimoji="1" lang="ja-JP" altLang="en-US" sz="1400" i="1"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fld>
            <a:endParaRPr kumimoji="1" lang="ja-JP" altLang="en-US" sz="1400" i="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516060" y="6655923"/>
            <a:ext cx="9624973" cy="253916"/>
          </a:xfrm>
          <a:prstGeom prst="rect">
            <a:avLst/>
          </a:prstGeom>
          <a:noFill/>
          <a:ln>
            <a:noFill/>
          </a:ln>
        </p:spPr>
        <p:txBody>
          <a:bodyPr wrap="square" rtlCol="0">
            <a:spAutoFit/>
          </a:bodyPr>
          <a:lstStyle/>
          <a:p>
            <a:pPr algn="ctr" fontAlgn="auto">
              <a:spcBef>
                <a:spcPts val="0"/>
              </a:spcBef>
              <a:spcAft>
                <a:spcPts val="0"/>
              </a:spcAft>
            </a:pPr>
            <a:r>
              <a:rPr lang="ja-JP" altLang="en-US" sz="1000" dirty="0" smtClean="0">
                <a:solidFill>
                  <a:prstClr val="black"/>
                </a:solidFill>
                <a:latin typeface="ＭＳ ゴシック" panose="020B0609070205080204" pitchFamily="49" charset="-128"/>
                <a:ea typeface="ＭＳ ゴシック" panose="020B0609070205080204" pitchFamily="49" charset="-128"/>
              </a:rPr>
              <a:t>（第</a:t>
            </a:r>
            <a:r>
              <a:rPr lang="en-US" altLang="ja-JP" sz="1000" dirty="0" smtClean="0">
                <a:solidFill>
                  <a:prstClr val="black"/>
                </a:solidFill>
                <a:latin typeface="ＭＳ ゴシック" panose="020B0609070205080204" pitchFamily="49" charset="-128"/>
                <a:ea typeface="ＭＳ ゴシック" panose="020B0609070205080204" pitchFamily="49" charset="-128"/>
              </a:rPr>
              <a:t>21</a:t>
            </a:r>
            <a:r>
              <a:rPr lang="ja-JP" altLang="en-US" sz="1000" dirty="0" smtClean="0">
                <a:solidFill>
                  <a:prstClr val="black"/>
                </a:solidFill>
                <a:latin typeface="ＭＳ ゴシック" panose="020B0609070205080204" pitchFamily="49" charset="-128"/>
                <a:ea typeface="ＭＳ ゴシック" panose="020B0609070205080204" pitchFamily="49" charset="-128"/>
              </a:rPr>
              <a:t>回教育再生実行会議配布資料：</a:t>
            </a:r>
            <a:r>
              <a:rPr lang="en-US" altLang="ja-JP" sz="1000" dirty="0" smtClean="0">
                <a:solidFill>
                  <a:prstClr val="black"/>
                </a:solidFill>
                <a:latin typeface="ＭＳ ゴシック" panose="020B0609070205080204" pitchFamily="49" charset="-128"/>
                <a:ea typeface="ＭＳ ゴシック" panose="020B0609070205080204" pitchFamily="49" charset="-128"/>
              </a:rPr>
              <a:t>2020</a:t>
            </a:r>
            <a:r>
              <a:rPr lang="ja-JP" altLang="en-US" sz="1000" dirty="0" smtClean="0">
                <a:solidFill>
                  <a:prstClr val="black"/>
                </a:solidFill>
                <a:latin typeface="ＭＳ ゴシック" panose="020B0609070205080204" pitchFamily="49" charset="-128"/>
                <a:ea typeface="ＭＳ ゴシック" panose="020B0609070205080204" pitchFamily="49" charset="-128"/>
              </a:rPr>
              <a:t>年　教育再生を通じた日本再生の実現に向けて　下村文部科学大臣・教育再生担当</a:t>
            </a:r>
            <a:r>
              <a:rPr lang="ja-JP" altLang="en-US" sz="1000" dirty="0" smtClean="0">
                <a:solidFill>
                  <a:prstClr val="black"/>
                </a:solidFill>
                <a:latin typeface="ＭＳ ゴシック" panose="020B0609070205080204" pitchFamily="49" charset="-128"/>
                <a:ea typeface="ＭＳ ゴシック" panose="020B0609070205080204" pitchFamily="49" charset="-128"/>
              </a:rPr>
              <a:t>大臣（当時）</a:t>
            </a:r>
            <a:r>
              <a:rPr lang="ja-JP" altLang="en-US" sz="1000" dirty="0" smtClean="0">
                <a:solidFill>
                  <a:prstClr val="black"/>
                </a:solidFill>
                <a:latin typeface="ＭＳ ゴシック" panose="020B0609070205080204" pitchFamily="49" charset="-128"/>
                <a:ea typeface="ＭＳ ゴシック" panose="020B0609070205080204" pitchFamily="49" charset="-128"/>
              </a:rPr>
              <a:t>　提出資料）</a:t>
            </a:r>
          </a:p>
        </p:txBody>
      </p:sp>
      <p:sp>
        <p:nvSpPr>
          <p:cNvPr id="10" name="Text Box 99"/>
          <p:cNvSpPr txBox="1">
            <a:spLocks noChangeArrowheads="1"/>
          </p:cNvSpPr>
          <p:nvPr/>
        </p:nvSpPr>
        <p:spPr bwMode="auto">
          <a:xfrm>
            <a:off x="194471" y="6243938"/>
            <a:ext cx="62497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auto" hangingPunct="1">
              <a:spcBef>
                <a:spcPts val="0"/>
              </a:spcBef>
              <a:spcAft>
                <a:spcPts val="0"/>
              </a:spcAft>
              <a:buFontTx/>
              <a:buNone/>
            </a:pPr>
            <a:r>
              <a:rPr lang="ja-JP" altLang="en-US" sz="1000" dirty="0" smtClean="0">
                <a:solidFill>
                  <a:prstClr val="black"/>
                </a:solidFill>
                <a:latin typeface="ＭＳ ゴシック" panose="020B0609070205080204" pitchFamily="49" charset="-128"/>
                <a:ea typeface="ＭＳ ゴシック" panose="020B0609070205080204" pitchFamily="49" charset="-128"/>
              </a:rPr>
              <a:t>出典：人口構造 </a:t>
            </a:r>
            <a:r>
              <a:rPr lang="ja-JP" altLang="en-US" sz="1000" dirty="0">
                <a:solidFill>
                  <a:prstClr val="black"/>
                </a:solidFill>
                <a:latin typeface="ＭＳ ゴシック" panose="020B0609070205080204" pitchFamily="49" charset="-128"/>
                <a:ea typeface="ＭＳ ゴシック" panose="020B0609070205080204" pitchFamily="49" charset="-128"/>
              </a:rPr>
              <a:t>　国立社会保障・人口問題研究所「日本の将来人口推計」</a:t>
            </a:r>
            <a:r>
              <a:rPr lang="ja-JP" altLang="en-US" sz="1000" dirty="0" smtClean="0">
                <a:solidFill>
                  <a:prstClr val="black"/>
                </a:solidFill>
                <a:latin typeface="ＭＳ ゴシック" panose="020B0609070205080204" pitchFamily="49" charset="-128"/>
                <a:ea typeface="ＭＳ ゴシック" panose="020B0609070205080204" pitchFamily="49" charset="-128"/>
              </a:rPr>
              <a:t>（</a:t>
            </a:r>
            <a:r>
              <a:rPr lang="en-US" altLang="ja-JP" sz="1000" dirty="0" smtClean="0">
                <a:solidFill>
                  <a:prstClr val="black"/>
                </a:solidFill>
                <a:latin typeface="ＭＳ ゴシック" panose="020B0609070205080204" pitchFamily="49" charset="-128"/>
                <a:ea typeface="ＭＳ ゴシック" panose="020B0609070205080204" pitchFamily="49" charset="-128"/>
              </a:rPr>
              <a:t>2012</a:t>
            </a:r>
            <a:r>
              <a:rPr lang="ja-JP" altLang="en-US" sz="10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000" dirty="0" smtClean="0">
              <a:solidFill>
                <a:prstClr val="black"/>
              </a:solidFill>
              <a:latin typeface="ＭＳ ゴシック" panose="020B0609070205080204" pitchFamily="49" charset="-128"/>
              <a:ea typeface="ＭＳ ゴシック" panose="020B0609070205080204" pitchFamily="49" charset="-128"/>
            </a:endParaRPr>
          </a:p>
          <a:p>
            <a:pPr eaLnBrk="1" fontAlgn="auto" hangingPunct="1">
              <a:spcBef>
                <a:spcPts val="0"/>
              </a:spcBef>
              <a:spcAft>
                <a:spcPts val="0"/>
              </a:spcAft>
              <a:buFontTx/>
              <a:buNone/>
            </a:pPr>
            <a:r>
              <a:rPr lang="ja-JP" altLang="en-US" sz="1000" dirty="0">
                <a:solidFill>
                  <a:prstClr val="black"/>
                </a:solidFill>
                <a:latin typeface="ＭＳ ゴシック" panose="020B0609070205080204" pitchFamily="49" charset="-128"/>
                <a:ea typeface="ＭＳ ゴシック" panose="020B0609070205080204" pitchFamily="49" charset="-128"/>
              </a:rPr>
              <a:t>　</a:t>
            </a:r>
            <a:r>
              <a:rPr lang="ja-JP" altLang="en-US" sz="1000" dirty="0" smtClean="0">
                <a:solidFill>
                  <a:prstClr val="black"/>
                </a:solidFill>
                <a:latin typeface="ＭＳ ゴシック" panose="020B0609070205080204" pitchFamily="49" charset="-128"/>
                <a:ea typeface="ＭＳ ゴシック" panose="020B0609070205080204" pitchFamily="49" charset="-128"/>
              </a:rPr>
              <a:t>　　全世界ＧＤＰに占める各国ＧＤＰ　</a:t>
            </a:r>
            <a:r>
              <a:rPr lang="en-US" altLang="ja-JP" sz="1000" dirty="0" smtClean="0">
                <a:solidFill>
                  <a:prstClr val="black"/>
                </a:solidFill>
                <a:latin typeface="ＭＳ ゴシック" panose="020B0609070205080204" pitchFamily="49" charset="-128"/>
                <a:ea typeface="ＭＳ ゴシック" panose="020B0609070205080204" pitchFamily="49" charset="-128"/>
              </a:rPr>
              <a:t>OECD</a:t>
            </a:r>
            <a:r>
              <a:rPr lang="ja-JP" altLang="en-US" sz="1000" dirty="0" smtClean="0">
                <a:solidFill>
                  <a:prstClr val="black"/>
                </a:solidFill>
                <a:latin typeface="ＭＳ ゴシック" panose="020B0609070205080204" pitchFamily="49" charset="-128"/>
                <a:ea typeface="ＭＳ ゴシック" panose="020B0609070205080204" pitchFamily="49" charset="-128"/>
              </a:rPr>
              <a:t>「</a:t>
            </a:r>
            <a:r>
              <a:rPr lang="en-US" altLang="ja-JP" sz="1000" dirty="0" smtClean="0">
                <a:solidFill>
                  <a:prstClr val="black"/>
                </a:solidFill>
                <a:latin typeface="ＭＳ ゴシック" panose="020B0609070205080204" pitchFamily="49" charset="-128"/>
                <a:ea typeface="ＭＳ ゴシック" panose="020B0609070205080204" pitchFamily="49" charset="-128"/>
              </a:rPr>
              <a:t>Looking to 2060</a:t>
            </a:r>
            <a:r>
              <a:rPr lang="ja-JP" altLang="en-US" sz="1000" dirty="0" smtClean="0">
                <a:solidFill>
                  <a:prstClr val="black"/>
                </a:solidFill>
                <a:latin typeface="ＭＳ ゴシック" panose="020B0609070205080204" pitchFamily="49" charset="-128"/>
                <a:ea typeface="ＭＳ ゴシック" panose="020B0609070205080204" pitchFamily="49" charset="-128"/>
              </a:rPr>
              <a:t>」</a:t>
            </a:r>
            <a:r>
              <a:rPr lang="ja-JP" altLang="en-US" sz="1000" dirty="0" smtClean="0">
                <a:solidFill>
                  <a:prstClr val="black"/>
                </a:solidFill>
                <a:latin typeface="ＭＳ ゴシック" panose="020B0609070205080204" pitchFamily="49" charset="-128"/>
                <a:ea typeface="ＭＳ ゴシック" panose="020B0609070205080204" pitchFamily="49" charset="-128"/>
              </a:rPr>
              <a:t>（</a:t>
            </a:r>
            <a:r>
              <a:rPr lang="en-US" altLang="ja-JP" sz="1000" dirty="0" smtClean="0">
                <a:solidFill>
                  <a:prstClr val="black"/>
                </a:solidFill>
                <a:latin typeface="ＭＳ ゴシック" panose="020B0609070205080204" pitchFamily="49" charset="-128"/>
                <a:ea typeface="ＭＳ ゴシック" panose="020B0609070205080204" pitchFamily="49" charset="-128"/>
              </a:rPr>
              <a:t>2012</a:t>
            </a:r>
            <a:r>
              <a:rPr lang="ja-JP" altLang="en-US" sz="1000" dirty="0" smtClean="0">
                <a:solidFill>
                  <a:prstClr val="black"/>
                </a:solidFill>
                <a:latin typeface="ＭＳ ゴシック" panose="020B0609070205080204" pitchFamily="49" charset="-128"/>
                <a:ea typeface="ＭＳ ゴシック" panose="020B0609070205080204" pitchFamily="49" charset="-128"/>
              </a:rPr>
              <a:t>）</a:t>
            </a:r>
            <a:endParaRPr lang="ja-JP" altLang="en-US" sz="1000" dirty="0">
              <a:solidFill>
                <a:prstClr val="black"/>
              </a:solidFill>
              <a:latin typeface="ＭＳ ゴシック" panose="020B0609070205080204" pitchFamily="49" charset="-128"/>
              <a:ea typeface="ＭＳ ゴシック" panose="020B0609070205080204" pitchFamily="49" charset="-128"/>
            </a:endParaRPr>
          </a:p>
        </p:txBody>
      </p:sp>
      <p:sp>
        <p:nvSpPr>
          <p:cNvPr id="11" name="Rectangle 91"/>
          <p:cNvSpPr>
            <a:spLocks noChangeArrowheads="1"/>
          </p:cNvSpPr>
          <p:nvPr/>
        </p:nvSpPr>
        <p:spPr bwMode="auto">
          <a:xfrm>
            <a:off x="35497" y="3826431"/>
            <a:ext cx="4429626" cy="2410214"/>
          </a:xfrm>
          <a:prstGeom prst="rect">
            <a:avLst/>
          </a:prstGeom>
          <a:noFill/>
          <a:ln w="6350">
            <a:solidFill>
              <a:schemeClr val="tx1">
                <a:lumMod val="65000"/>
                <a:lumOff val="35000"/>
              </a:schemeClr>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ja-JP" altLang="en-US">
              <a:solidFill>
                <a:prstClr val="black"/>
              </a:solidFill>
              <a:latin typeface="Calibri"/>
              <a:ea typeface="ＭＳ Ｐゴシック"/>
            </a:endParaRPr>
          </a:p>
        </p:txBody>
      </p:sp>
      <p:sp>
        <p:nvSpPr>
          <p:cNvPr id="12" name="テキスト ボックス 13"/>
          <p:cNvSpPr txBox="1">
            <a:spLocks noChangeArrowheads="1"/>
          </p:cNvSpPr>
          <p:nvPr/>
        </p:nvSpPr>
        <p:spPr bwMode="auto">
          <a:xfrm>
            <a:off x="-108520" y="3533262"/>
            <a:ext cx="468127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auto" hangingPunct="1">
              <a:spcBef>
                <a:spcPts val="0"/>
              </a:spcBef>
              <a:spcAft>
                <a:spcPts val="0"/>
              </a:spcAft>
              <a:defRPr/>
            </a:pPr>
            <a:r>
              <a:rPr lang="ja-JP" altLang="en-US" sz="1600" b="1" dirty="0" smtClean="0">
                <a:solidFill>
                  <a:prstClr val="black"/>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現在</a:t>
            </a:r>
            <a:r>
              <a:rPr lang="ja-JP" altLang="en-US" sz="1600" b="1" dirty="0" smtClean="0">
                <a:solidFill>
                  <a:prstClr val="black"/>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13" name="Group 117"/>
          <p:cNvGraphicFramePr>
            <a:graphicFrameLocks noGrp="1"/>
          </p:cNvGraphicFramePr>
          <p:nvPr>
            <p:extLst>
              <p:ext uri="{D42A27DB-BD31-4B8C-83A1-F6EECF244321}">
                <p14:modId xmlns:p14="http://schemas.microsoft.com/office/powerpoint/2010/main" val="1838804945"/>
              </p:ext>
            </p:extLst>
          </p:nvPr>
        </p:nvGraphicFramePr>
        <p:xfrm>
          <a:off x="179512" y="4213780"/>
          <a:ext cx="4176464" cy="731844"/>
        </p:xfrm>
        <a:graphic>
          <a:graphicData uri="http://schemas.openxmlformats.org/drawingml/2006/table">
            <a:tbl>
              <a:tblPr/>
              <a:tblGrid>
                <a:gridCol w="485506"/>
                <a:gridCol w="973777"/>
                <a:gridCol w="844973"/>
                <a:gridCol w="983827"/>
                <a:gridCol w="888381"/>
              </a:tblGrid>
              <a:tr h="243946">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総数</a:t>
                      </a: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０</a:t>
                      </a: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14</a:t>
                      </a: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歳</a:t>
                      </a:r>
                      <a:endPar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15</a:t>
                      </a: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64</a:t>
                      </a: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歳</a:t>
                      </a:r>
                      <a:endPar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65</a:t>
                      </a: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歳</a:t>
                      </a: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以上</a:t>
                      </a: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r>
              <a:tr h="243946">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人口</a:t>
                      </a: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1</a:t>
                      </a: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億</a:t>
                      </a: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2,725</a:t>
                      </a: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万人</a:t>
                      </a:r>
                      <a:endPar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1,607</a:t>
                      </a: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万人</a:t>
                      </a: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7,780</a:t>
                      </a: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万人</a:t>
                      </a: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3,197</a:t>
                      </a: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万人</a:t>
                      </a: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46">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割合</a:t>
                      </a: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a:t>
                      </a: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12.8%</a:t>
                      </a:r>
                      <a:endPar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62.1%</a:t>
                      </a:r>
                      <a:endPar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25.1%</a:t>
                      </a:r>
                      <a:endPar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 name="角丸四角形 41"/>
          <p:cNvSpPr>
            <a:spLocks noChangeArrowheads="1"/>
          </p:cNvSpPr>
          <p:nvPr/>
        </p:nvSpPr>
        <p:spPr bwMode="auto">
          <a:xfrm>
            <a:off x="1610870" y="3886435"/>
            <a:ext cx="1637242" cy="288925"/>
          </a:xfrm>
          <a:prstGeom prst="roundRect">
            <a:avLst>
              <a:gd name="adj" fmla="val 16667"/>
            </a:avLst>
          </a:prstGeom>
          <a:solidFill>
            <a:schemeClr val="tx1"/>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auto" hangingPunct="1">
              <a:spcBef>
                <a:spcPct val="0"/>
              </a:spcBef>
              <a:spcAft>
                <a:spcPts val="0"/>
              </a:spcAft>
              <a:buFontTx/>
              <a:buNone/>
            </a:pPr>
            <a:r>
              <a:rPr lang="ja-JP" altLang="en-US"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人口</a:t>
            </a:r>
            <a:r>
              <a:rPr lang="ja-JP" altLang="en-US" sz="12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構造</a:t>
            </a:r>
            <a:r>
              <a:rPr lang="en-US" altLang="ja-JP" sz="12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(2013</a:t>
            </a:r>
            <a:r>
              <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51"/>
          <p:cNvSpPr txBox="1">
            <a:spLocks noChangeArrowheads="1"/>
          </p:cNvSpPr>
          <p:nvPr/>
        </p:nvSpPr>
        <p:spPr bwMode="auto">
          <a:xfrm>
            <a:off x="4644008" y="3533262"/>
            <a:ext cx="468299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auto" hangingPunct="1">
              <a:spcBef>
                <a:spcPts val="0"/>
              </a:spcBef>
              <a:spcAft>
                <a:spcPts val="0"/>
              </a:spcAft>
              <a:defRPr/>
            </a:pPr>
            <a:r>
              <a:rPr lang="ja-JP" altLang="en-US" sz="1600" b="1" dirty="0" smtClean="0">
                <a:solidFill>
                  <a:prstClr val="black"/>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＜予測される</a:t>
            </a:r>
            <a:r>
              <a:rPr lang="en-US" altLang="ja-JP" sz="1600" b="1" dirty="0" smtClean="0">
                <a:solidFill>
                  <a:prstClr val="black"/>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2060</a:t>
            </a:r>
            <a:r>
              <a:rPr lang="ja-JP" altLang="en-US" sz="1600" b="1" dirty="0" smtClean="0">
                <a:solidFill>
                  <a:prstClr val="black"/>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年の姿＞</a:t>
            </a:r>
          </a:p>
        </p:txBody>
      </p:sp>
      <p:sp>
        <p:nvSpPr>
          <p:cNvPr id="17" name="角丸四角形 54"/>
          <p:cNvSpPr>
            <a:spLocks noChangeArrowheads="1"/>
          </p:cNvSpPr>
          <p:nvPr/>
        </p:nvSpPr>
        <p:spPr bwMode="auto">
          <a:xfrm>
            <a:off x="789687" y="5071578"/>
            <a:ext cx="3324321" cy="288925"/>
          </a:xfrm>
          <a:prstGeom prst="roundRect">
            <a:avLst>
              <a:gd name="adj" fmla="val 16667"/>
            </a:avLst>
          </a:prstGeom>
          <a:solidFill>
            <a:schemeClr val="tx1"/>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auto" hangingPunct="1">
              <a:spcBef>
                <a:spcPct val="0"/>
              </a:spcBef>
              <a:spcAft>
                <a:spcPts val="0"/>
              </a:spcAft>
              <a:buFontTx/>
              <a:buNone/>
            </a:pPr>
            <a:r>
              <a:rPr lang="ja-JP" altLang="en-US" sz="12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全世界ＧＤＰに占める各国ＧＤＰ</a:t>
            </a:r>
            <a:r>
              <a:rPr lang="en-US" altLang="ja-JP" sz="12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(2011</a:t>
            </a:r>
            <a:r>
              <a:rPr lang="ja-JP" altLang="en-US" sz="12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AutoShape 95"/>
          <p:cNvSpPr>
            <a:spLocks noChangeArrowheads="1"/>
          </p:cNvSpPr>
          <p:nvPr/>
        </p:nvSpPr>
        <p:spPr bwMode="auto">
          <a:xfrm>
            <a:off x="3971503" y="3537508"/>
            <a:ext cx="1248569" cy="288925"/>
          </a:xfrm>
          <a:prstGeom prst="curvedDownArrow">
            <a:avLst>
              <a:gd name="adj1" fmla="val 79780"/>
              <a:gd name="adj2" fmla="val 159560"/>
              <a:gd name="adj3" fmla="val 33333"/>
            </a:avLst>
          </a:prstGeom>
          <a:solidFill>
            <a:srgbClr val="333333"/>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auto" hangingPunct="1">
              <a:spcBef>
                <a:spcPct val="0"/>
              </a:spcBef>
              <a:spcAft>
                <a:spcPts val="0"/>
              </a:spcAft>
              <a:buFontTx/>
              <a:buNone/>
            </a:pPr>
            <a:endParaRPr lang="ja-JP" altLang="en-US" sz="1800">
              <a:solidFill>
                <a:prstClr val="black"/>
              </a:solidFill>
              <a:latin typeface="Arial" charset="0"/>
            </a:endParaRPr>
          </a:p>
        </p:txBody>
      </p:sp>
      <p:sp>
        <p:nvSpPr>
          <p:cNvPr id="19" name="Rectangle 98"/>
          <p:cNvSpPr>
            <a:spLocks noChangeArrowheads="1"/>
          </p:cNvSpPr>
          <p:nvPr/>
        </p:nvSpPr>
        <p:spPr bwMode="auto">
          <a:xfrm>
            <a:off x="4682739" y="3826431"/>
            <a:ext cx="4425635" cy="2410214"/>
          </a:xfrm>
          <a:prstGeom prst="rect">
            <a:avLst/>
          </a:prstGeom>
          <a:noFill/>
          <a:ln w="6350">
            <a:solidFill>
              <a:schemeClr val="tx1">
                <a:lumMod val="65000"/>
                <a:lumOff val="35000"/>
              </a:schemeClr>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ja-JP" altLang="en-US">
              <a:solidFill>
                <a:prstClr val="black"/>
              </a:solidFill>
              <a:latin typeface="Calibri"/>
              <a:ea typeface="ＭＳ Ｐゴシック"/>
            </a:endParaRPr>
          </a:p>
        </p:txBody>
      </p:sp>
      <p:sp>
        <p:nvSpPr>
          <p:cNvPr id="20" name="角丸四角形 41"/>
          <p:cNvSpPr>
            <a:spLocks noChangeArrowheads="1"/>
          </p:cNvSpPr>
          <p:nvPr/>
        </p:nvSpPr>
        <p:spPr bwMode="auto">
          <a:xfrm>
            <a:off x="6252692" y="3885995"/>
            <a:ext cx="1637242" cy="288925"/>
          </a:xfrm>
          <a:prstGeom prst="roundRect">
            <a:avLst>
              <a:gd name="adj" fmla="val 16667"/>
            </a:avLst>
          </a:prstGeom>
          <a:solidFill>
            <a:schemeClr val="tx1"/>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auto" hangingPunct="1">
              <a:spcBef>
                <a:spcPct val="0"/>
              </a:spcBef>
              <a:spcAft>
                <a:spcPts val="0"/>
              </a:spcAft>
              <a:buFontTx/>
              <a:buNone/>
            </a:pPr>
            <a:r>
              <a:rPr lang="ja-JP" altLang="en-US"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人口</a:t>
            </a:r>
            <a:r>
              <a:rPr lang="ja-JP" altLang="en-US" sz="12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構造</a:t>
            </a:r>
            <a:r>
              <a:rPr lang="en-US" altLang="ja-JP" sz="12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(2060)</a:t>
            </a:r>
            <a:endParaRPr lang="ja-JP" altLang="en-US"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Text Box 112"/>
          <p:cNvSpPr txBox="1">
            <a:spLocks noChangeArrowheads="1"/>
          </p:cNvSpPr>
          <p:nvPr/>
        </p:nvSpPr>
        <p:spPr bwMode="auto">
          <a:xfrm>
            <a:off x="56268" y="571244"/>
            <a:ext cx="9005846" cy="738664"/>
          </a:xfrm>
          <a:prstGeom prst="rect">
            <a:avLst/>
          </a:prstGeom>
          <a:ln w="19050"/>
          <a:extLst/>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ja-JP" altLang="en-US" sz="1400" dirty="0" smtClean="0">
                <a:solidFill>
                  <a:srgbClr val="FF0000"/>
                </a:solidFill>
                <a:latin typeface="ＭＳ ゴシック" panose="020B0609070205080204" pitchFamily="49" charset="-128"/>
                <a:ea typeface="ＭＳ ゴシック" panose="020B0609070205080204" pitchFamily="49" charset="-128"/>
              </a:rPr>
              <a:t>　少子化</a:t>
            </a:r>
            <a:r>
              <a:rPr lang="ja-JP" altLang="en-US" sz="1400" dirty="0">
                <a:solidFill>
                  <a:srgbClr val="FF0000"/>
                </a:solidFill>
                <a:latin typeface="ＭＳ ゴシック" panose="020B0609070205080204" pitchFamily="49" charset="-128"/>
                <a:ea typeface="ＭＳ ゴシック" panose="020B0609070205080204" pitchFamily="49" charset="-128"/>
              </a:rPr>
              <a:t>・高齢化の</a:t>
            </a:r>
            <a:r>
              <a:rPr lang="ja-JP" altLang="en-US" sz="1400" dirty="0" smtClean="0">
                <a:solidFill>
                  <a:srgbClr val="FF0000"/>
                </a:solidFill>
                <a:latin typeface="ＭＳ ゴシック" panose="020B0609070205080204" pitchFamily="49" charset="-128"/>
                <a:ea typeface="ＭＳ ゴシック" panose="020B0609070205080204" pitchFamily="49" charset="-128"/>
              </a:rPr>
              <a:t>進展</a:t>
            </a:r>
            <a:r>
              <a:rPr lang="ja-JP" altLang="en-US" sz="1400" dirty="0" smtClean="0">
                <a:solidFill>
                  <a:srgbClr val="C0504D">
                    <a:lumMod val="50000"/>
                  </a:srgbClr>
                </a:solidFill>
                <a:latin typeface="ＭＳ ゴシック" panose="020B0609070205080204" pitchFamily="49" charset="-128"/>
                <a:ea typeface="ＭＳ ゴシック" panose="020B0609070205080204" pitchFamily="49" charset="-128"/>
              </a:rPr>
              <a:t>及びそれに伴う</a:t>
            </a:r>
            <a:r>
              <a:rPr lang="ja-JP" altLang="en-US" sz="1400" dirty="0" smtClean="0">
                <a:solidFill>
                  <a:srgbClr val="FF0000"/>
                </a:solidFill>
                <a:latin typeface="ＭＳ ゴシック" panose="020B0609070205080204" pitchFamily="49" charset="-128"/>
                <a:ea typeface="ＭＳ ゴシック" panose="020B0609070205080204" pitchFamily="49" charset="-128"/>
              </a:rPr>
              <a:t>経済成長の鈍化</a:t>
            </a:r>
            <a:r>
              <a:rPr lang="ja-JP" altLang="en-US" sz="1400" dirty="0" smtClean="0">
                <a:solidFill>
                  <a:prstClr val="black"/>
                </a:solidFill>
                <a:latin typeface="ＭＳ ゴシック" panose="020B0609070205080204" pitchFamily="49" charset="-128"/>
                <a:ea typeface="ＭＳ ゴシック" panose="020B0609070205080204" pitchFamily="49" charset="-128"/>
              </a:rPr>
              <a:t>等</a:t>
            </a:r>
            <a:r>
              <a:rPr lang="ja-JP" altLang="en-US" sz="1400" dirty="0">
                <a:solidFill>
                  <a:prstClr val="black"/>
                </a:solidFill>
                <a:latin typeface="ＭＳ ゴシック" panose="020B0609070205080204" pitchFamily="49" charset="-128"/>
                <a:ea typeface="ＭＳ ゴシック" panose="020B0609070205080204" pitchFamily="49" charset="-128"/>
              </a:rPr>
              <a:t>に</a:t>
            </a:r>
            <a:r>
              <a:rPr lang="ja-JP" altLang="en-US" sz="1400" dirty="0" smtClean="0">
                <a:solidFill>
                  <a:prstClr val="black"/>
                </a:solidFill>
                <a:latin typeface="ＭＳ ゴシック" panose="020B0609070205080204" pitchFamily="49" charset="-128"/>
                <a:ea typeface="ＭＳ ゴシック" panose="020B0609070205080204" pitchFamily="49" charset="-128"/>
              </a:rPr>
              <a:t>より，社会</a:t>
            </a:r>
            <a:r>
              <a:rPr lang="ja-JP" altLang="en-US" sz="1400" dirty="0">
                <a:solidFill>
                  <a:prstClr val="black"/>
                </a:solidFill>
                <a:latin typeface="ＭＳ ゴシック" panose="020B0609070205080204" pitchFamily="49" charset="-128"/>
                <a:ea typeface="ＭＳ ゴシック" panose="020B0609070205080204" pitchFamily="49" charset="-128"/>
              </a:rPr>
              <a:t>保障制度の存続が困難と</a:t>
            </a:r>
            <a:r>
              <a:rPr lang="ja-JP" altLang="en-US" sz="1400" dirty="0" smtClean="0">
                <a:solidFill>
                  <a:prstClr val="black"/>
                </a:solidFill>
                <a:latin typeface="ＭＳ ゴシック" panose="020B0609070205080204" pitchFamily="49" charset="-128"/>
                <a:ea typeface="ＭＳ ゴシック" panose="020B0609070205080204" pitchFamily="49" charset="-128"/>
              </a:rPr>
              <a:t>なり，結果，格差</a:t>
            </a:r>
            <a:r>
              <a:rPr lang="ja-JP" altLang="en-US" sz="1400" dirty="0">
                <a:solidFill>
                  <a:prstClr val="black"/>
                </a:solidFill>
                <a:latin typeface="ＭＳ ゴシック" panose="020B0609070205080204" pitchFamily="49" charset="-128"/>
                <a:ea typeface="ＭＳ ゴシック" panose="020B0609070205080204" pitchFamily="49" charset="-128"/>
              </a:rPr>
              <a:t>が更に拡大する</a:t>
            </a:r>
            <a:r>
              <a:rPr lang="ja-JP" altLang="en-US" sz="1400" dirty="0" smtClean="0">
                <a:solidFill>
                  <a:prstClr val="black"/>
                </a:solidFill>
                <a:latin typeface="ＭＳ ゴシック" panose="020B0609070205080204" pitchFamily="49" charset="-128"/>
                <a:ea typeface="ＭＳ ゴシック" panose="020B0609070205080204" pitchFamily="49" charset="-128"/>
              </a:rPr>
              <a:t>など，「</a:t>
            </a:r>
            <a:r>
              <a:rPr lang="ja-JP" altLang="en-US" sz="1400" dirty="0">
                <a:solidFill>
                  <a:prstClr val="black"/>
                </a:solidFill>
                <a:latin typeface="ＭＳ ゴシック" panose="020B0609070205080204" pitchFamily="49" charset="-128"/>
                <a:ea typeface="ＭＳ ゴシック" panose="020B0609070205080204" pitchFamily="49" charset="-128"/>
              </a:rPr>
              <a:t>成長し続け、安全で安心して暮らせる社会」 「一人一人の豊かな人生」のいずれも実現しない</a:t>
            </a:r>
            <a:r>
              <a:rPr lang="ja-JP" altLang="en-US" sz="1400" dirty="0" smtClean="0">
                <a:solidFill>
                  <a:prstClr val="black"/>
                </a:solidFill>
                <a:latin typeface="ＭＳ ゴシック" panose="020B0609070205080204" pitchFamily="49" charset="-128"/>
                <a:ea typeface="ＭＳ ゴシック" panose="020B0609070205080204" pitchFamily="49" charset="-128"/>
              </a:rPr>
              <a:t>おそれ。</a:t>
            </a:r>
            <a:endParaRPr lang="ja-JP" altLang="en-US" sz="1400" dirty="0">
              <a:solidFill>
                <a:prstClr val="black"/>
              </a:solidFill>
              <a:latin typeface="ＭＳ ゴシック" panose="020B0609070205080204" pitchFamily="49" charset="-128"/>
              <a:ea typeface="ＭＳ ゴシック" panose="020B0609070205080204" pitchFamily="49" charset="-128"/>
            </a:endParaRPr>
          </a:p>
        </p:txBody>
      </p:sp>
      <p:graphicFrame>
        <p:nvGraphicFramePr>
          <p:cNvPr id="22" name="Group 117"/>
          <p:cNvGraphicFramePr>
            <a:graphicFrameLocks noGrp="1"/>
          </p:cNvGraphicFramePr>
          <p:nvPr>
            <p:extLst>
              <p:ext uri="{D42A27DB-BD31-4B8C-83A1-F6EECF244321}">
                <p14:modId xmlns:p14="http://schemas.microsoft.com/office/powerpoint/2010/main" val="1670589624"/>
              </p:ext>
            </p:extLst>
          </p:nvPr>
        </p:nvGraphicFramePr>
        <p:xfrm>
          <a:off x="179512" y="5377881"/>
          <a:ext cx="4176464" cy="792696"/>
        </p:xfrm>
        <a:graphic>
          <a:graphicData uri="http://schemas.openxmlformats.org/drawingml/2006/table">
            <a:tbl>
              <a:tblPr/>
              <a:tblGrid>
                <a:gridCol w="544883"/>
                <a:gridCol w="535237"/>
                <a:gridCol w="604794"/>
                <a:gridCol w="688769"/>
                <a:gridCol w="641267"/>
                <a:gridCol w="593767"/>
                <a:gridCol w="567747"/>
              </a:tblGrid>
              <a:tr h="2439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日本</a:t>
                      </a: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米国</a:t>
                      </a: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ユーロ圏</a:t>
                      </a: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他</a:t>
                      </a: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の</a:t>
                      </a:r>
                      <a:endPar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OECD</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諸国</a:t>
                      </a:r>
                      <a:endPar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中国</a:t>
                      </a: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インド</a:t>
                      </a: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その他</a:t>
                      </a: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r>
              <a:tr h="2439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6.7%</a:t>
                      </a:r>
                      <a:endPar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22.7%</a:t>
                      </a:r>
                      <a:endPar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17.1%</a:t>
                      </a:r>
                      <a:endPar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18.2%</a:t>
                      </a:r>
                      <a:endPar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17.0%</a:t>
                      </a:r>
                      <a:endPar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6.6%</a:t>
                      </a:r>
                      <a:endPar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11.7%</a:t>
                      </a:r>
                      <a:endPar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 name="角丸四角形 54"/>
          <p:cNvSpPr>
            <a:spLocks noChangeArrowheads="1"/>
          </p:cNvSpPr>
          <p:nvPr/>
        </p:nvSpPr>
        <p:spPr bwMode="auto">
          <a:xfrm>
            <a:off x="5436096" y="5056588"/>
            <a:ext cx="3324321" cy="288925"/>
          </a:xfrm>
          <a:prstGeom prst="roundRect">
            <a:avLst>
              <a:gd name="adj" fmla="val 16667"/>
            </a:avLst>
          </a:prstGeom>
          <a:solidFill>
            <a:schemeClr val="tx1"/>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auto" hangingPunct="1">
              <a:spcBef>
                <a:spcPct val="0"/>
              </a:spcBef>
              <a:spcAft>
                <a:spcPts val="0"/>
              </a:spcAft>
              <a:buFontTx/>
              <a:buNone/>
            </a:pPr>
            <a:r>
              <a:rPr lang="ja-JP" altLang="en-US" sz="12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全世界ＧＤＰに占める各国ＧＤＰ</a:t>
            </a:r>
            <a:r>
              <a:rPr lang="en-US" altLang="ja-JP" sz="12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(2060)</a:t>
            </a:r>
            <a:endParaRPr lang="ja-JP" altLang="en-US"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5" name="グループ化 24"/>
          <p:cNvGrpSpPr/>
          <p:nvPr/>
        </p:nvGrpSpPr>
        <p:grpSpPr>
          <a:xfrm>
            <a:off x="-252536" y="1367397"/>
            <a:ext cx="9733706" cy="2107747"/>
            <a:chOff x="0" y="1356566"/>
            <a:chExt cx="9733706" cy="2329154"/>
          </a:xfrm>
        </p:grpSpPr>
        <p:sp>
          <p:nvSpPr>
            <p:cNvPr id="26" name="角丸四角形 25"/>
            <p:cNvSpPr/>
            <p:nvPr/>
          </p:nvSpPr>
          <p:spPr>
            <a:xfrm>
              <a:off x="6505328" y="1987682"/>
              <a:ext cx="2836615" cy="1639410"/>
            </a:xfrm>
            <a:prstGeom prst="round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2800" dirty="0">
                <a:solidFill>
                  <a:srgbClr val="FF0000"/>
                </a:solidFill>
                <a:latin typeface="HGS創英ﾌﾟﾚｾﾞﾝｽEB" panose="02020800000000000000" pitchFamily="18" charset="-128"/>
                <a:ea typeface="HGS創英ﾌﾟﾚｾﾞﾝｽEB" panose="02020800000000000000" pitchFamily="18" charset="-128"/>
              </a:endParaRPr>
            </a:p>
          </p:txBody>
        </p:sp>
        <p:sp>
          <p:nvSpPr>
            <p:cNvPr id="27" name="角丸四角形 26"/>
            <p:cNvSpPr/>
            <p:nvPr/>
          </p:nvSpPr>
          <p:spPr>
            <a:xfrm>
              <a:off x="332061" y="1987682"/>
              <a:ext cx="2650028" cy="1613300"/>
            </a:xfrm>
            <a:prstGeom prst="round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2800" dirty="0">
                <a:solidFill>
                  <a:srgbClr val="FF0000"/>
                </a:solidFill>
                <a:latin typeface="HGS創英ﾌﾟﾚｾﾞﾝｽEB" panose="02020800000000000000" pitchFamily="18" charset="-128"/>
                <a:ea typeface="HGS創英ﾌﾟﾚｾﾞﾝｽEB" panose="02020800000000000000" pitchFamily="18" charset="-128"/>
              </a:endParaRPr>
            </a:p>
          </p:txBody>
        </p:sp>
        <p:sp>
          <p:nvSpPr>
            <p:cNvPr id="28" name="正方形/長方形 27"/>
            <p:cNvSpPr/>
            <p:nvPr/>
          </p:nvSpPr>
          <p:spPr>
            <a:xfrm>
              <a:off x="0" y="1356566"/>
              <a:ext cx="9201472" cy="591785"/>
            </a:xfrm>
            <a:prstGeom prst="rect">
              <a:avLst/>
            </a:prstGeom>
          </p:spPr>
          <p:txBody>
            <a:bodyPr wrap="square">
              <a:spAutoFit/>
            </a:bodyPr>
            <a:lstStyle/>
            <a:p>
              <a:pPr algn="ctr" fontAlgn="auto">
                <a:lnSpc>
                  <a:spcPct val="120000"/>
                </a:lnSpc>
                <a:spcBef>
                  <a:spcPts val="0"/>
                </a:spcBef>
                <a:spcAft>
                  <a:spcPts val="0"/>
                </a:spcAft>
                <a:defRPr/>
              </a:pPr>
              <a:r>
                <a:rPr lang="ja-JP" altLang="en-US" sz="2400" dirty="0" smtClean="0">
                  <a:solidFill>
                    <a:srgbClr val="000000"/>
                  </a:solidFill>
                  <a:effectLst>
                    <a:outerShdw blurRad="234950" dist="38100" dir="2700000" algn="tl" rotWithShape="0">
                      <a:prstClr val="black">
                        <a:alpha val="40000"/>
                      </a:prstClr>
                    </a:outerShdw>
                  </a:effectLst>
                  <a:latin typeface="HGP創英角ｺﾞｼｯｸUB"/>
                  <a:ea typeface="HGP創英角ｺﾞｼｯｸUB"/>
                  <a:cs typeface="HGP創英角ｺﾞｼｯｸUB"/>
                </a:rPr>
                <a:t>　</a:t>
              </a:r>
              <a:r>
                <a:rPr lang="ja-JP" altLang="en-US" sz="2400" b="1" dirty="0" smtClean="0">
                  <a:solidFill>
                    <a:srgbClr val="000000"/>
                  </a:solidFill>
                  <a:effectLst>
                    <a:outerShdw blurRad="234950" dist="38100" dir="2700000" algn="tl" rotWithShape="0">
                      <a:prstClr val="black">
                        <a:alpha val="40000"/>
                      </a:prstClr>
                    </a:outerShdw>
                  </a:effectLst>
                  <a:latin typeface="Meiryo UI" panose="020B0604030504040204" pitchFamily="50" charset="-128"/>
                  <a:ea typeface="Meiryo UI" panose="020B0604030504040204" pitchFamily="50" charset="-128"/>
                  <a:cs typeface="Meiryo UI" panose="020B0604030504040204" pitchFamily="50" charset="-128"/>
                </a:rPr>
                <a:t>成長　</a:t>
              </a:r>
              <a:r>
                <a:rPr lang="ja-JP" altLang="en-US" sz="2000" b="1" dirty="0" smtClean="0">
                  <a:solidFill>
                    <a:srgbClr val="000000"/>
                  </a:solidFill>
                  <a:effectLst>
                    <a:outerShdw blurRad="234950" dist="38100" dir="2700000" algn="tl" rotWithShape="0">
                      <a:prstClr val="black">
                        <a:alpha val="40000"/>
                      </a:prstClr>
                    </a:outerShdw>
                  </a:effectLst>
                  <a:latin typeface="Meiryo UI" panose="020B0604030504040204" pitchFamily="50" charset="-128"/>
                  <a:ea typeface="Meiryo UI" panose="020B0604030504040204" pitchFamily="50" charset="-128"/>
                  <a:cs typeface="Meiryo UI" panose="020B0604030504040204" pitchFamily="50" charset="-128"/>
                </a:rPr>
                <a:t>（生産）</a:t>
              </a:r>
              <a:r>
                <a:rPr lang="ja-JP" altLang="en-US" sz="2400" b="1" dirty="0" smtClean="0">
                  <a:solidFill>
                    <a:srgbClr val="000000"/>
                  </a:solidFill>
                  <a:effectLst>
                    <a:outerShdw blurRad="234950" dist="38100" dir="2700000" algn="tl" rotWithShape="0">
                      <a:prstClr val="black">
                        <a:alpha val="40000"/>
                      </a:prst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solidFill>
                    <a:srgbClr val="000000"/>
                  </a:solidFill>
                  <a:effectLst>
                    <a:outerShdw blurRad="234950" dist="38100" dir="2700000" algn="tl" rotWithShape="0">
                      <a:prstClr val="black">
                        <a:alpha val="40000"/>
                      </a:prst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solidFill>
                    <a:srgbClr val="000000"/>
                  </a:solidFill>
                  <a:effectLst>
                    <a:outerShdw blurRad="234950" dist="38100" dir="2700000" algn="tl" rotWithShape="0">
                      <a:prstClr val="black">
                        <a:alpha val="40000"/>
                      </a:prst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solidFill>
                    <a:srgbClr val="000000"/>
                  </a:solidFill>
                  <a:effectLst>
                    <a:outerShdw blurRad="234950" dist="38100" dir="2700000" algn="tl" rotWithShape="0">
                      <a:prstClr val="black">
                        <a:alpha val="40000"/>
                      </a:prst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srgbClr val="000000"/>
                  </a:solidFill>
                  <a:effectLst>
                    <a:outerShdw blurRad="234950" dist="38100" dir="2700000" algn="tl" rotWithShape="0">
                      <a:prstClr val="black">
                        <a:alpha val="40000"/>
                      </a:prstClr>
                    </a:outerShdw>
                  </a:effectLst>
                  <a:latin typeface="Meiryo UI" panose="020B0604030504040204" pitchFamily="50" charset="-128"/>
                  <a:ea typeface="Meiryo UI" panose="020B0604030504040204" pitchFamily="50" charset="-128"/>
                  <a:cs typeface="Meiryo UI" panose="020B0604030504040204" pitchFamily="50" charset="-128"/>
                </a:rPr>
                <a:t>一人一人</a:t>
              </a:r>
              <a:r>
                <a:rPr lang="ja-JP" altLang="en-US" sz="2000" b="1" dirty="0">
                  <a:solidFill>
                    <a:srgbClr val="000000"/>
                  </a:solidFill>
                  <a:effectLst>
                    <a:outerShdw blurRad="234950" dist="38100" dir="2700000" algn="tl" rotWithShape="0">
                      <a:prstClr val="black">
                        <a:alpha val="40000"/>
                      </a:prstClr>
                    </a:outerShdw>
                  </a:effectLst>
                  <a:latin typeface="Meiryo UI" panose="020B0604030504040204" pitchFamily="50" charset="-128"/>
                  <a:ea typeface="Meiryo UI" panose="020B0604030504040204" pitchFamily="50" charset="-128"/>
                  <a:cs typeface="Meiryo UI" panose="020B0604030504040204" pitchFamily="50" charset="-128"/>
                </a:rPr>
                <a:t>の</a:t>
              </a:r>
              <a:r>
                <a:rPr lang="ja-JP" altLang="en-US" sz="2000" b="1" dirty="0" smtClean="0">
                  <a:solidFill>
                    <a:srgbClr val="000000"/>
                  </a:solidFill>
                  <a:effectLst>
                    <a:outerShdw blurRad="234950" dist="38100" dir="2700000" algn="tl" rotWithShape="0">
                      <a:prstClr val="black">
                        <a:alpha val="40000"/>
                      </a:prstClr>
                    </a:outerShdw>
                  </a:effectLst>
                  <a:latin typeface="Meiryo UI" panose="020B0604030504040204" pitchFamily="50" charset="-128"/>
                  <a:ea typeface="Meiryo UI" panose="020B0604030504040204" pitchFamily="50" charset="-128"/>
                  <a:cs typeface="Meiryo UI" panose="020B0604030504040204" pitchFamily="50" charset="-128"/>
                </a:rPr>
                <a:t>生産性</a:t>
              </a:r>
              <a:r>
                <a:rPr lang="ja-JP" altLang="en-US" sz="2000" b="1" dirty="0">
                  <a:solidFill>
                    <a:srgbClr val="000000"/>
                  </a:solidFill>
                  <a:effectLst>
                    <a:outerShdw blurRad="234950" dist="38100" dir="2700000" algn="tl" rotWithShape="0">
                      <a:prstClr val="black">
                        <a:alpha val="40000"/>
                      </a:prst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srgbClr val="000000"/>
                  </a:solidFill>
                  <a:effectLst>
                    <a:outerShdw blurRad="234950" dist="38100" dir="2700000" algn="tl" rotWithShape="0">
                      <a:prstClr val="black">
                        <a:alpha val="40000"/>
                      </a:prst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smtClean="0">
                  <a:solidFill>
                    <a:srgbClr val="000000"/>
                  </a:solidFill>
                  <a:effectLst>
                    <a:outerShdw blurRad="234950" dist="38100" dir="2700000" algn="tl" rotWithShape="0">
                      <a:prstClr val="black">
                        <a:alpha val="40000"/>
                      </a:prst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rgbClr val="000000"/>
                  </a:solidFill>
                  <a:effectLst>
                    <a:outerShdw blurRad="234950" dist="38100" dir="2700000" algn="tl" rotWithShape="0">
                      <a:prstClr val="black">
                        <a:alpha val="40000"/>
                      </a:prst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srgbClr val="000000"/>
                  </a:solidFill>
                  <a:effectLst>
                    <a:outerShdw blurRad="234950" dist="38100" dir="2700000" algn="tl" rotWithShape="0">
                      <a:prstClr val="black">
                        <a:alpha val="40000"/>
                      </a:prst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srgbClr val="000000"/>
                  </a:solidFill>
                  <a:effectLst>
                    <a:outerShdw blurRad="234950" dist="38100" dir="2700000" algn="tl" rotWithShape="0">
                      <a:prstClr val="black">
                        <a:alpha val="40000"/>
                      </a:prstClr>
                    </a:outerShdw>
                  </a:effectLst>
                  <a:latin typeface="Meiryo UI" panose="020B0604030504040204" pitchFamily="50" charset="-128"/>
                  <a:ea typeface="Meiryo UI" panose="020B0604030504040204" pitchFamily="50" charset="-128"/>
                  <a:cs typeface="Meiryo UI" panose="020B0604030504040204" pitchFamily="50" charset="-128"/>
                </a:rPr>
                <a:t>労働力</a:t>
              </a:r>
              <a:r>
                <a:rPr lang="ja-JP" altLang="en-US" sz="2000" b="1" dirty="0" smtClean="0">
                  <a:solidFill>
                    <a:srgbClr val="000000"/>
                  </a:solidFill>
                  <a:effectLst>
                    <a:outerShdw blurRad="234950" dist="38100" dir="2700000" algn="tl" rotWithShape="0">
                      <a:prstClr val="black">
                        <a:alpha val="40000"/>
                      </a:prstClr>
                    </a:outerShdw>
                  </a:effectLst>
                  <a:latin typeface="Meiryo UI" panose="020B0604030504040204" pitchFamily="50" charset="-128"/>
                  <a:ea typeface="Meiryo UI" panose="020B0604030504040204" pitchFamily="50" charset="-128"/>
                  <a:cs typeface="Meiryo UI" panose="020B0604030504040204" pitchFamily="50" charset="-128"/>
                </a:rPr>
                <a:t>人口</a:t>
              </a:r>
              <a:r>
                <a:rPr lang="ja-JP" altLang="en-US" sz="2000" b="1" u="sng" dirty="0" smtClean="0">
                  <a:solidFill>
                    <a:srgbClr val="000000"/>
                  </a:solidFill>
                  <a:effectLst>
                    <a:outerShdw blurRad="234950" dist="38100" dir="2700000" algn="tl" rotWithShape="0">
                      <a:prstClr val="black">
                        <a:alpha val="40000"/>
                      </a:prst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400" b="1" u="sng" dirty="0" smtClean="0">
                  <a:solidFill>
                    <a:srgbClr val="000000"/>
                  </a:solidFill>
                  <a:effectLst>
                    <a:outerShdw blurRad="234950" dist="38100" dir="2700000" algn="tl" rotWithShape="0">
                      <a:prstClr val="black">
                        <a:alpha val="40000"/>
                      </a:prst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400" u="sng" dirty="0" smtClean="0">
                  <a:solidFill>
                    <a:srgbClr val="000000"/>
                  </a:solidFill>
                  <a:effectLst>
                    <a:outerShdw blurRad="234950" dist="38100" dir="2700000" algn="tl" rotWithShape="0">
                      <a:prstClr val="black">
                        <a:alpha val="40000"/>
                      </a:prstClr>
                    </a:outerShdw>
                  </a:effectLst>
                  <a:latin typeface="HGP創英角ｺﾞｼｯｸUB"/>
                  <a:ea typeface="HGP創英角ｺﾞｼｯｸUB"/>
                  <a:cs typeface="HGP創英角ｺﾞｼｯｸUB"/>
                </a:rPr>
                <a:t>　</a:t>
              </a:r>
              <a:endParaRPr lang="ja-JP" altLang="en-US" sz="2400" u="sng" dirty="0">
                <a:solidFill>
                  <a:srgbClr val="000000"/>
                </a:solidFill>
                <a:effectLst>
                  <a:outerShdw blurRad="234950" dist="38100" dir="2700000" algn="tl" rotWithShape="0">
                    <a:prstClr val="black">
                      <a:alpha val="40000"/>
                    </a:prstClr>
                  </a:outerShdw>
                </a:effectLst>
                <a:latin typeface="HGP創英角ｺﾞｼｯｸUB"/>
                <a:ea typeface="HGP創英角ｺﾞｼｯｸUB"/>
                <a:cs typeface="HGP創英角ｺﾞｼｯｸUB"/>
              </a:endParaRPr>
            </a:p>
          </p:txBody>
        </p:sp>
        <p:sp>
          <p:nvSpPr>
            <p:cNvPr id="29" name="テキスト ボックス 51"/>
            <p:cNvSpPr txBox="1">
              <a:spLocks noChangeArrowheads="1"/>
            </p:cNvSpPr>
            <p:nvPr/>
          </p:nvSpPr>
          <p:spPr bwMode="auto">
            <a:xfrm>
              <a:off x="194472" y="2436495"/>
              <a:ext cx="3109339" cy="64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auto" hangingPunct="1">
                <a:spcBef>
                  <a:spcPct val="0"/>
                </a:spcBef>
                <a:spcAft>
                  <a:spcPts val="0"/>
                </a:spcAft>
                <a:buFontTx/>
                <a:buNone/>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（我が国の一人当たりＧＤＰ）</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spcBef>
                  <a:spcPct val="0"/>
                </a:spcBef>
                <a:spcAft>
                  <a:spcPts val="0"/>
                </a:spcAft>
                <a:buFontTx/>
                <a:buNone/>
                <a:defRPr/>
              </a:pPr>
              <a:r>
                <a:rPr lang="ja-JP" altLang="en-US" sz="1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世界第２位→第１０位</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3461735" y="1999377"/>
              <a:ext cx="2713929" cy="1600474"/>
            </a:xfrm>
            <a:prstGeom prst="round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2800" dirty="0">
                <a:solidFill>
                  <a:srgbClr val="FF0000"/>
                </a:solidFill>
                <a:latin typeface="HGS創英ﾌﾟﾚｾﾞﾝｽEB" panose="02020800000000000000" pitchFamily="18" charset="-128"/>
                <a:ea typeface="HGS創英ﾌﾟﾚｾﾞﾝｽEB" panose="02020800000000000000" pitchFamily="18" charset="-128"/>
              </a:endParaRPr>
            </a:p>
          </p:txBody>
        </p:sp>
        <p:sp>
          <p:nvSpPr>
            <p:cNvPr id="36" name="テキスト ボックス 32"/>
            <p:cNvSpPr txBox="1">
              <a:spLocks noChangeArrowheads="1"/>
            </p:cNvSpPr>
            <p:nvPr/>
          </p:nvSpPr>
          <p:spPr bwMode="auto">
            <a:xfrm>
              <a:off x="6516163" y="2007532"/>
              <a:ext cx="3217543" cy="64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auto" hangingPunct="1">
                <a:spcBef>
                  <a:spcPct val="0"/>
                </a:spcBef>
                <a:spcAft>
                  <a:spcPts val="0"/>
                </a:spcAft>
                <a:buFontTx/>
                <a:buNone/>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（生産年齢人口予測）</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spcBef>
                  <a:spcPct val="0"/>
                </a:spcBef>
                <a:spcAft>
                  <a:spcPts val="0"/>
                </a:spcAft>
                <a:buFontTx/>
                <a:buNone/>
              </a:pPr>
              <a:r>
                <a:rPr lang="ja-JP" altLang="en-US" sz="1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約８千万人→約</a:t>
              </a: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４千万人</a:t>
              </a:r>
              <a:endParaRPr lang="en-US" altLang="ja-JP"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8062732" y="2489558"/>
              <a:ext cx="1614885" cy="306096"/>
            </a:xfrm>
            <a:prstGeom prst="rect">
              <a:avLst/>
            </a:prstGeom>
            <a:noFill/>
          </p:spPr>
          <p:txBody>
            <a:bodyPr>
              <a:spAutoFit/>
            </a:bodyPr>
            <a:lstStyle/>
            <a:p>
              <a:pPr algn="ctr" fontAlgn="auto">
                <a:spcBef>
                  <a:spcPts val="0"/>
                </a:spcBef>
                <a:spcAft>
                  <a:spcPts val="0"/>
                </a:spcAft>
                <a:defRPr/>
              </a:pPr>
              <a:r>
                <a:rPr lang="ja-JP" altLang="en-US" sz="1200" dirty="0">
                  <a:solidFill>
                    <a:prstClr val="black"/>
                  </a:solidFill>
                  <a:latin typeface="ＭＳ ゴシック" panose="020B0609070205080204" pitchFamily="49" charset="-128"/>
                  <a:ea typeface="ＭＳ ゴシック" panose="020B0609070205080204" pitchFamily="49" charset="-128"/>
                </a:rPr>
                <a:t>（</a:t>
              </a:r>
              <a:r>
                <a:rPr lang="en-US" altLang="ja-JP" sz="1200" dirty="0">
                  <a:solidFill>
                    <a:prstClr val="black"/>
                  </a:solidFill>
                  <a:latin typeface="ＭＳ ゴシック" panose="020B0609070205080204" pitchFamily="49" charset="-128"/>
                  <a:ea typeface="ＭＳ ゴシック" panose="020B0609070205080204" pitchFamily="49" charset="-128"/>
                </a:rPr>
                <a:t>2060</a:t>
              </a:r>
              <a:r>
                <a:rPr lang="ja-JP" altLang="en-US" sz="1200" dirty="0">
                  <a:solidFill>
                    <a:prstClr val="black"/>
                  </a:solidFill>
                  <a:latin typeface="ＭＳ ゴシック" panose="020B0609070205080204" pitchFamily="49" charset="-128"/>
                  <a:ea typeface="ＭＳ ゴシック" panose="020B0609070205080204" pitchFamily="49" charset="-128"/>
                </a:rPr>
                <a:t>）</a:t>
              </a:r>
            </a:p>
          </p:txBody>
        </p:sp>
        <p:sp>
          <p:nvSpPr>
            <p:cNvPr id="38" name="テキスト ボックス 37"/>
            <p:cNvSpPr txBox="1"/>
            <p:nvPr/>
          </p:nvSpPr>
          <p:spPr>
            <a:xfrm>
              <a:off x="6237823" y="2489558"/>
              <a:ext cx="1614885" cy="306096"/>
            </a:xfrm>
            <a:prstGeom prst="rect">
              <a:avLst/>
            </a:prstGeom>
            <a:noFill/>
          </p:spPr>
          <p:txBody>
            <a:bodyPr>
              <a:spAutoFit/>
            </a:bodyPr>
            <a:lstStyle/>
            <a:p>
              <a:pPr algn="ctr" fontAlgn="auto">
                <a:spcBef>
                  <a:spcPts val="0"/>
                </a:spcBef>
                <a:spcAft>
                  <a:spcPts val="0"/>
                </a:spcAft>
                <a:defRPr/>
              </a:pPr>
              <a:r>
                <a:rPr lang="ja-JP" altLang="en-US" sz="1200" dirty="0">
                  <a:solidFill>
                    <a:prstClr val="black"/>
                  </a:solidFill>
                  <a:latin typeface="ＭＳ ゴシック" panose="020B0609070205080204" pitchFamily="49" charset="-128"/>
                  <a:ea typeface="ＭＳ ゴシック" panose="020B0609070205080204" pitchFamily="49" charset="-128"/>
                </a:rPr>
                <a:t>（</a:t>
              </a:r>
              <a:r>
                <a:rPr lang="en-US" altLang="ja-JP" sz="1200" dirty="0">
                  <a:solidFill>
                    <a:prstClr val="black"/>
                  </a:solidFill>
                  <a:latin typeface="ＭＳ ゴシック" panose="020B0609070205080204" pitchFamily="49" charset="-128"/>
                  <a:ea typeface="ＭＳ ゴシック" panose="020B0609070205080204" pitchFamily="49" charset="-128"/>
                </a:rPr>
                <a:t>2013</a:t>
              </a:r>
              <a:r>
                <a:rPr lang="ja-JP" altLang="en-US" sz="1200" dirty="0">
                  <a:solidFill>
                    <a:prstClr val="black"/>
                  </a:solidFill>
                  <a:latin typeface="ＭＳ ゴシック" panose="020B0609070205080204" pitchFamily="49" charset="-128"/>
                  <a:ea typeface="ＭＳ ゴシック" panose="020B0609070205080204" pitchFamily="49" charset="-128"/>
                </a:rPr>
                <a:t>）</a:t>
              </a:r>
            </a:p>
          </p:txBody>
        </p:sp>
        <p:sp>
          <p:nvSpPr>
            <p:cNvPr id="39" name="テキスト ボックス 38"/>
            <p:cNvSpPr txBox="1"/>
            <p:nvPr/>
          </p:nvSpPr>
          <p:spPr>
            <a:xfrm>
              <a:off x="3368383" y="2400091"/>
              <a:ext cx="3133783" cy="680212"/>
            </a:xfrm>
            <a:prstGeom prst="rect">
              <a:avLst/>
            </a:prstGeom>
            <a:noFill/>
          </p:spPr>
          <p:txBody>
            <a:bodyPr wrap="square">
              <a:spAutoFit/>
            </a:bodyPr>
            <a:lstStyle/>
            <a:p>
              <a:pPr fontAlgn="auto">
                <a:spcBef>
                  <a:spcPts val="0"/>
                </a:spcBef>
                <a:spcAft>
                  <a:spcPts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（我が国の労働生産性）</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Ｇ７の中で最下位</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a:t>
              </a:r>
              <a:r>
                <a:rPr lang="en-US" altLang="ja-JP" sz="1200"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2012</a:t>
              </a:r>
              <a:r>
                <a:rPr lang="ja-JP" altLang="en-US" sz="1200"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a:t>
              </a:r>
            </a:p>
          </p:txBody>
        </p:sp>
        <p:sp>
          <p:nvSpPr>
            <p:cNvPr id="40" name="テキスト ボックス 39"/>
            <p:cNvSpPr txBox="1"/>
            <p:nvPr/>
          </p:nvSpPr>
          <p:spPr>
            <a:xfrm>
              <a:off x="6516163" y="2801444"/>
              <a:ext cx="2685309" cy="884276"/>
            </a:xfrm>
            <a:prstGeom prst="rect">
              <a:avLst/>
            </a:prstGeom>
            <a:noFill/>
          </p:spPr>
          <p:txBody>
            <a:bodyPr wrap="square" lIns="0" rIns="0">
              <a:spAutoFit/>
            </a:bodyPr>
            <a:lstStyle/>
            <a:p>
              <a:pPr fontAlgn="auto">
                <a:spcBef>
                  <a:spcPts val="0"/>
                </a:spcBef>
                <a:spcAft>
                  <a:spcPts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（我が国の労働力率）</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59.3%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（米国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64.1%</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2011</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a:t>
              </a:r>
              <a:endParaRPr lang="ja-JP" altLang="en-US" sz="1200"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41" name="テキスト ボックス 40"/>
            <p:cNvSpPr txBox="1"/>
            <p:nvPr/>
          </p:nvSpPr>
          <p:spPr>
            <a:xfrm>
              <a:off x="2007749" y="2948074"/>
              <a:ext cx="1093787" cy="306096"/>
            </a:xfrm>
            <a:prstGeom prst="rect">
              <a:avLst/>
            </a:prstGeom>
            <a:noFill/>
          </p:spPr>
          <p:txBody>
            <a:bodyPr>
              <a:spAutoFit/>
            </a:bodyPr>
            <a:lstStyle/>
            <a:p>
              <a:pPr algn="ctr" fontAlgn="auto">
                <a:spcBef>
                  <a:spcPts val="0"/>
                </a:spcBef>
                <a:spcAft>
                  <a:spcPts val="0"/>
                </a:spcAft>
                <a:defRPr/>
              </a:pPr>
              <a:r>
                <a:rPr lang="ja-JP" altLang="en-US" sz="1200" dirty="0">
                  <a:solidFill>
                    <a:prstClr val="black"/>
                  </a:solidFill>
                  <a:latin typeface="ＭＳ ゴシック" panose="020B0609070205080204" pitchFamily="49" charset="-128"/>
                  <a:ea typeface="ＭＳ ゴシック" panose="020B0609070205080204" pitchFamily="49" charset="-128"/>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2012</a:t>
              </a:r>
              <a:r>
                <a:rPr lang="ja-JP" altLang="en-US" sz="1200" dirty="0" smtClean="0">
                  <a:solidFill>
                    <a:prstClr val="black"/>
                  </a:solidFill>
                  <a:latin typeface="ＭＳ ゴシック" panose="020B0609070205080204" pitchFamily="49" charset="-128"/>
                  <a:ea typeface="ＭＳ ゴシック" panose="020B0609070205080204" pitchFamily="49" charset="-128"/>
                </a:rPr>
                <a:t>）</a:t>
              </a:r>
              <a:endParaRPr lang="ja-JP" altLang="en-US" sz="1200" dirty="0">
                <a:solidFill>
                  <a:prstClr val="black"/>
                </a:solidFill>
                <a:latin typeface="ＭＳ ゴシック" panose="020B0609070205080204" pitchFamily="49" charset="-128"/>
                <a:ea typeface="ＭＳ ゴシック" panose="020B0609070205080204" pitchFamily="49" charset="-128"/>
              </a:endParaRPr>
            </a:p>
          </p:txBody>
        </p:sp>
        <p:sp>
          <p:nvSpPr>
            <p:cNvPr id="42" name="テキスト ボックス 41"/>
            <p:cNvSpPr txBox="1"/>
            <p:nvPr/>
          </p:nvSpPr>
          <p:spPr>
            <a:xfrm>
              <a:off x="455928" y="2946397"/>
              <a:ext cx="1365515" cy="306096"/>
            </a:xfrm>
            <a:prstGeom prst="rect">
              <a:avLst/>
            </a:prstGeom>
            <a:noFill/>
          </p:spPr>
          <p:txBody>
            <a:bodyPr>
              <a:spAutoFit/>
            </a:bodyPr>
            <a:lstStyle/>
            <a:p>
              <a:pPr algn="ctr" fontAlgn="auto">
                <a:spcBef>
                  <a:spcPts val="0"/>
                </a:spcBef>
                <a:spcAft>
                  <a:spcPts val="0"/>
                </a:spcAft>
                <a:defRPr/>
              </a:pPr>
              <a:r>
                <a:rPr lang="ja-JP" altLang="en-US" sz="1200" dirty="0">
                  <a:solidFill>
                    <a:prstClr val="black"/>
                  </a:solidFill>
                  <a:latin typeface="ＭＳ ゴシック" panose="020B0609070205080204" pitchFamily="49" charset="-128"/>
                  <a:ea typeface="ＭＳ ゴシック" panose="020B0609070205080204" pitchFamily="49" charset="-128"/>
                </a:rPr>
                <a:t>（</a:t>
              </a:r>
              <a:r>
                <a:rPr lang="en-US" altLang="ja-JP" sz="1200" dirty="0">
                  <a:solidFill>
                    <a:prstClr val="black"/>
                  </a:solidFill>
                  <a:latin typeface="ＭＳ ゴシック" panose="020B0609070205080204" pitchFamily="49" charset="-128"/>
                  <a:ea typeface="ＭＳ ゴシック" panose="020B0609070205080204" pitchFamily="49" charset="-128"/>
                </a:rPr>
                <a:t>1993</a:t>
              </a:r>
              <a:r>
                <a:rPr lang="ja-JP" altLang="en-US" sz="1200" dirty="0">
                  <a:solidFill>
                    <a:prstClr val="black"/>
                  </a:solidFill>
                  <a:latin typeface="ＭＳ ゴシック" panose="020B0609070205080204" pitchFamily="49" charset="-128"/>
                  <a:ea typeface="ＭＳ ゴシック" panose="020B0609070205080204" pitchFamily="49" charset="-128"/>
                </a:rPr>
                <a:t>）</a:t>
              </a:r>
            </a:p>
          </p:txBody>
        </p:sp>
        <p:cxnSp>
          <p:nvCxnSpPr>
            <p:cNvPr id="43" name="直線コネクタ 42"/>
            <p:cNvCxnSpPr/>
            <p:nvPr/>
          </p:nvCxnSpPr>
          <p:spPr>
            <a:xfrm>
              <a:off x="560512" y="1891756"/>
              <a:ext cx="8472676" cy="0"/>
            </a:xfrm>
            <a:prstGeom prst="line">
              <a:avLst/>
            </a:prstGeom>
          </p:spPr>
          <p:style>
            <a:lnRef idx="1">
              <a:schemeClr val="dk1"/>
            </a:lnRef>
            <a:fillRef idx="0">
              <a:schemeClr val="dk1"/>
            </a:fillRef>
            <a:effectRef idx="0">
              <a:schemeClr val="dk1"/>
            </a:effectRef>
            <a:fontRef idx="minor">
              <a:schemeClr val="tx1"/>
            </a:fontRef>
          </p:style>
        </p:cxnSp>
      </p:grpSp>
      <p:graphicFrame>
        <p:nvGraphicFramePr>
          <p:cNvPr id="44" name="Group 117"/>
          <p:cNvGraphicFramePr>
            <a:graphicFrameLocks noGrp="1"/>
          </p:cNvGraphicFramePr>
          <p:nvPr>
            <p:extLst>
              <p:ext uri="{D42A27DB-BD31-4B8C-83A1-F6EECF244321}">
                <p14:modId xmlns:p14="http://schemas.microsoft.com/office/powerpoint/2010/main" val="2085075224"/>
              </p:ext>
            </p:extLst>
          </p:nvPr>
        </p:nvGraphicFramePr>
        <p:xfrm>
          <a:off x="4809225" y="4198670"/>
          <a:ext cx="4176464" cy="731844"/>
        </p:xfrm>
        <a:graphic>
          <a:graphicData uri="http://schemas.openxmlformats.org/drawingml/2006/table">
            <a:tbl>
              <a:tblPr/>
              <a:tblGrid>
                <a:gridCol w="485506"/>
                <a:gridCol w="973777"/>
                <a:gridCol w="844973"/>
                <a:gridCol w="983827"/>
                <a:gridCol w="888381"/>
              </a:tblGrid>
              <a:tr h="243946">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総数</a:t>
                      </a: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０</a:t>
                      </a: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14</a:t>
                      </a: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歳</a:t>
                      </a:r>
                      <a:endPar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15</a:t>
                      </a: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64</a:t>
                      </a: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歳</a:t>
                      </a:r>
                      <a:endPar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65</a:t>
                      </a: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歳</a:t>
                      </a: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以上</a:t>
                      </a: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r>
              <a:tr h="243946">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人口</a:t>
                      </a: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8,674</a:t>
                      </a: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万人</a:t>
                      </a:r>
                      <a:endPar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791</a:t>
                      </a: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万人</a:t>
                      </a:r>
                      <a:endPar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4,418</a:t>
                      </a: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万人</a:t>
                      </a:r>
                      <a:endPar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3,464</a:t>
                      </a: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万人</a:t>
                      </a:r>
                      <a:endPar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46">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割合</a:t>
                      </a: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a:t>
                      </a: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9.1%</a:t>
                      </a:r>
                      <a:endPar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50.9%</a:t>
                      </a:r>
                      <a:endPar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39.9%</a:t>
                      </a:r>
                      <a:endPar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5" name="Group 117"/>
          <p:cNvGraphicFramePr>
            <a:graphicFrameLocks noGrp="1"/>
          </p:cNvGraphicFramePr>
          <p:nvPr>
            <p:extLst>
              <p:ext uri="{D42A27DB-BD31-4B8C-83A1-F6EECF244321}">
                <p14:modId xmlns:p14="http://schemas.microsoft.com/office/powerpoint/2010/main" val="1817141061"/>
              </p:ext>
            </p:extLst>
          </p:nvPr>
        </p:nvGraphicFramePr>
        <p:xfrm>
          <a:off x="4821805" y="5375490"/>
          <a:ext cx="4176464" cy="792696"/>
        </p:xfrm>
        <a:graphic>
          <a:graphicData uri="http://schemas.openxmlformats.org/drawingml/2006/table">
            <a:tbl>
              <a:tblPr/>
              <a:tblGrid>
                <a:gridCol w="544883"/>
                <a:gridCol w="535237"/>
                <a:gridCol w="604794"/>
                <a:gridCol w="688769"/>
                <a:gridCol w="641267"/>
                <a:gridCol w="593767"/>
                <a:gridCol w="567747"/>
              </a:tblGrid>
              <a:tr h="2439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日本</a:t>
                      </a: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米国</a:t>
                      </a: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ユーロ圏</a:t>
                      </a: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他</a:t>
                      </a: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の</a:t>
                      </a:r>
                      <a:endPar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OECD</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諸国</a:t>
                      </a:r>
                      <a:endPar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中国</a:t>
                      </a: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インド</a:t>
                      </a: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その他</a:t>
                      </a: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r>
              <a:tr h="2439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3.2%</a:t>
                      </a:r>
                      <a:endPar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16.3%</a:t>
                      </a:r>
                      <a:endPar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8.8%</a:t>
                      </a:r>
                      <a:endPar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14.0%</a:t>
                      </a:r>
                      <a:endPar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27.8%</a:t>
                      </a:r>
                      <a:endPar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18.2%</a:t>
                      </a:r>
                      <a:endPar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11.7%</a:t>
                      </a:r>
                      <a:endPar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99048" marR="99048" marT="45774" marB="45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24240353"/>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3679"/>
            <a:ext cx="9144000" cy="4194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0" y="28214"/>
            <a:ext cx="9144000" cy="400110"/>
          </a:xfrm>
          <a:prstGeom prst="rect">
            <a:avLst/>
          </a:prstGeom>
          <a:noFill/>
        </p:spPr>
        <p:txBody>
          <a:bodyPr wrap="square" rtlCol="0">
            <a:spAutoFit/>
          </a:bodyPr>
          <a:lstStyle/>
          <a:p>
            <a:pPr algn="ctr"/>
            <a:r>
              <a:rPr kumimoji="1"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諸外国の成長戦略における高等教育の役割</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スライド番号プレースホルダー 10"/>
          <p:cNvSpPr>
            <a:spLocks noGrp="1"/>
          </p:cNvSpPr>
          <p:nvPr>
            <p:ph type="sldNum" sz="quarter" idx="12"/>
          </p:nvPr>
        </p:nvSpPr>
        <p:spPr>
          <a:xfrm>
            <a:off x="7032747" y="6574763"/>
            <a:ext cx="2133600" cy="365125"/>
          </a:xfrm>
        </p:spPr>
        <p:txBody>
          <a:bodyPr/>
          <a:lstStyle/>
          <a:p>
            <a:fld id="{973FA57C-AB59-4833-AF31-95C44D5249F2}" type="slidenum">
              <a:rPr kumimoji="1" lang="ja-JP" altLang="en-US" sz="1400" i="1"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a:t>
            </a:fld>
            <a:endParaRPr kumimoji="1" lang="ja-JP" altLang="en-US" sz="1400" i="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p:nvPr/>
        </p:nvGrpSpPr>
        <p:grpSpPr>
          <a:xfrm>
            <a:off x="4980298" y="1251603"/>
            <a:ext cx="4128078" cy="5387531"/>
            <a:chOff x="5374350" y="1023999"/>
            <a:chExt cx="4256237" cy="5688081"/>
          </a:xfrm>
        </p:grpSpPr>
        <p:sp>
          <p:nvSpPr>
            <p:cNvPr id="46" name="角丸四角形 45"/>
            <p:cNvSpPr/>
            <p:nvPr/>
          </p:nvSpPr>
          <p:spPr bwMode="auto">
            <a:xfrm>
              <a:off x="5384482" y="2942740"/>
              <a:ext cx="4246103" cy="744484"/>
            </a:xfrm>
            <a:prstGeom prst="roundRect">
              <a:avLst>
                <a:gd name="adj" fmla="val 8247"/>
              </a:avLst>
            </a:prstGeom>
            <a:noFill/>
            <a:ln/>
          </p:spPr>
          <p:style>
            <a:lnRef idx="2">
              <a:schemeClr val="accent3">
                <a:shade val="50000"/>
              </a:schemeClr>
            </a:lnRef>
            <a:fillRef idx="1">
              <a:schemeClr val="accent3"/>
            </a:fillRef>
            <a:effectRef idx="0">
              <a:schemeClr val="accent3"/>
            </a:effectRef>
            <a:fontRef idx="minor">
              <a:schemeClr val="lt1"/>
            </a:fontRef>
          </p:style>
          <p:txBody>
            <a:bodyPr wrap="square" lIns="17983" tIns="10790" rIns="17983" bIns="10790">
              <a:spAutoFit/>
            </a:bodyPr>
            <a:lstStyle/>
            <a:p>
              <a:pPr defTabSz="653064" fontAlgn="base">
                <a:spcBef>
                  <a:spcPct val="0"/>
                </a:spcBef>
                <a:spcAft>
                  <a:spcPct val="0"/>
                </a:spcAft>
                <a:defRPr/>
              </a:pPr>
              <a:r>
                <a:rPr lang="ja-JP" altLang="en-US" sz="1000" dirty="0">
                  <a:solidFill>
                    <a:prstClr val="black"/>
                  </a:solidFill>
                  <a:latin typeface="ＭＳ ゴシック" panose="020B0609070205080204" pitchFamily="49" charset="-128"/>
                  <a:ea typeface="ＭＳ ゴシック" panose="020B0609070205080204" pitchFamily="49" charset="-128"/>
                </a:rPr>
                <a:t>教育事業の</a:t>
              </a:r>
              <a:r>
                <a:rPr lang="ja-JP" altLang="en-US" sz="1000" dirty="0" smtClean="0">
                  <a:solidFill>
                    <a:prstClr val="black"/>
                  </a:solidFill>
                  <a:latin typeface="ＭＳ ゴシック" panose="020B0609070205080204" pitchFamily="49" charset="-128"/>
                  <a:ea typeface="ＭＳ ゴシック" panose="020B0609070205080204" pitchFamily="49" charset="-128"/>
                </a:rPr>
                <a:t>第</a:t>
              </a:r>
              <a:r>
                <a:rPr lang="en-US" altLang="ja-JP" sz="1000" dirty="0" smtClean="0">
                  <a:solidFill>
                    <a:prstClr val="black"/>
                  </a:solidFill>
                  <a:latin typeface="ＭＳ ゴシック" panose="020B0609070205080204" pitchFamily="49" charset="-128"/>
                  <a:ea typeface="ＭＳ ゴシック" panose="020B0609070205080204" pitchFamily="49" charset="-128"/>
                </a:rPr>
                <a:t>12</a:t>
              </a:r>
              <a:r>
                <a:rPr lang="ja-JP" altLang="en-US" sz="1000" dirty="0" smtClean="0">
                  <a:solidFill>
                    <a:prstClr val="black"/>
                  </a:solidFill>
                  <a:latin typeface="ＭＳ ゴシック" panose="020B0609070205080204" pitchFamily="49" charset="-128"/>
                  <a:ea typeface="ＭＳ ゴシック" panose="020B0609070205080204" pitchFamily="49" charset="-128"/>
                </a:rPr>
                <a:t>次</a:t>
              </a:r>
              <a:r>
                <a:rPr lang="ja-JP" altLang="en-US" sz="1000" dirty="0">
                  <a:solidFill>
                    <a:prstClr val="black"/>
                  </a:solidFill>
                  <a:latin typeface="ＭＳ ゴシック" panose="020B0609070205080204" pitchFamily="49" charset="-128"/>
                  <a:ea typeface="ＭＳ ゴシック" panose="020B0609070205080204" pitchFamily="49" charset="-128"/>
                </a:rPr>
                <a:t>５カ年計画</a:t>
              </a:r>
              <a:r>
                <a:rPr lang="en-US" altLang="ja-JP" sz="1000" dirty="0">
                  <a:solidFill>
                    <a:prstClr val="black"/>
                  </a:solidFill>
                  <a:latin typeface="ＭＳ ゴシック" panose="020B0609070205080204" pitchFamily="49" charset="-128"/>
                  <a:ea typeface="ＭＳ ゴシック" panose="020B0609070205080204" pitchFamily="49" charset="-128"/>
                </a:rPr>
                <a:t>(2011</a:t>
              </a:r>
              <a:r>
                <a:rPr lang="ja-JP" altLang="en-US" sz="1000" dirty="0">
                  <a:solidFill>
                    <a:prstClr val="black"/>
                  </a:solidFill>
                  <a:latin typeface="ＭＳ ゴシック" panose="020B0609070205080204" pitchFamily="49" charset="-128"/>
                  <a:ea typeface="ＭＳ ゴシック" panose="020B0609070205080204" pitchFamily="49" charset="-128"/>
                </a:rPr>
                <a:t>～</a:t>
              </a:r>
              <a:r>
                <a:rPr lang="en-US" altLang="ja-JP" sz="1000" dirty="0">
                  <a:solidFill>
                    <a:prstClr val="black"/>
                  </a:solidFill>
                  <a:latin typeface="ＭＳ ゴシック" panose="020B0609070205080204" pitchFamily="49" charset="-128"/>
                  <a:ea typeface="ＭＳ ゴシック" panose="020B0609070205080204" pitchFamily="49" charset="-128"/>
                </a:rPr>
                <a:t>2015</a:t>
              </a:r>
              <a:r>
                <a:rPr lang="ja-JP" altLang="en-US" sz="1000" dirty="0">
                  <a:solidFill>
                    <a:prstClr val="black"/>
                  </a:solidFill>
                  <a:latin typeface="ＭＳ ゴシック" panose="020B0609070205080204" pitchFamily="49" charset="-128"/>
                  <a:ea typeface="ＭＳ ゴシック" panose="020B0609070205080204" pitchFamily="49" charset="-128"/>
                </a:rPr>
                <a:t>年）</a:t>
              </a:r>
              <a:endParaRPr lang="en-US" altLang="ja-JP" sz="1000" dirty="0">
                <a:solidFill>
                  <a:prstClr val="black"/>
                </a:solidFill>
                <a:latin typeface="ＭＳ ゴシック" panose="020B0609070205080204" pitchFamily="49" charset="-128"/>
                <a:ea typeface="ＭＳ ゴシック" panose="020B0609070205080204" pitchFamily="49" charset="-128"/>
              </a:endParaRPr>
            </a:p>
            <a:p>
              <a:pPr marL="126491" indent="-126491" defTabSz="653064" fontAlgn="base">
                <a:spcBef>
                  <a:spcPct val="0"/>
                </a:spcBef>
                <a:spcAft>
                  <a:spcPct val="0"/>
                </a:spcAft>
                <a:defRPr/>
              </a:pPr>
              <a:r>
                <a:rPr lang="ja-JP" altLang="en-US" sz="1000" dirty="0">
                  <a:solidFill>
                    <a:prstClr val="black"/>
                  </a:solidFill>
                  <a:latin typeface="ＭＳ ゴシック" panose="020B0609070205080204" pitchFamily="49" charset="-128"/>
                  <a:ea typeface="ＭＳ ゴシック" panose="020B0609070205080204" pitchFamily="49" charset="-128"/>
                </a:rPr>
                <a:t>○５年間</a:t>
              </a:r>
              <a:r>
                <a:rPr lang="ja-JP" altLang="en-US" sz="1000" dirty="0" smtClean="0">
                  <a:solidFill>
                    <a:prstClr val="black"/>
                  </a:solidFill>
                  <a:latin typeface="ＭＳ ゴシック" panose="020B0609070205080204" pitchFamily="49" charset="-128"/>
                  <a:ea typeface="ＭＳ ゴシック" panose="020B0609070205080204" pitchFamily="49" charset="-128"/>
                </a:rPr>
                <a:t>で，</a:t>
              </a:r>
              <a:r>
                <a:rPr lang="ja-JP" altLang="en-US" sz="1000" u="sng" dirty="0" smtClean="0">
                  <a:solidFill>
                    <a:prstClr val="black"/>
                  </a:solidFill>
                  <a:latin typeface="ＭＳ ゴシック" panose="020B0609070205080204" pitchFamily="49" charset="-128"/>
                  <a:ea typeface="ＭＳ ゴシック" panose="020B0609070205080204" pitchFamily="49" charset="-128"/>
                </a:rPr>
                <a:t>高等</a:t>
              </a:r>
              <a:r>
                <a:rPr lang="ja-JP" altLang="en-US" sz="1000" u="sng" dirty="0">
                  <a:solidFill>
                    <a:prstClr val="black"/>
                  </a:solidFill>
                  <a:latin typeface="ＭＳ ゴシック" panose="020B0609070205080204" pitchFamily="49" charset="-128"/>
                  <a:ea typeface="ＭＳ ゴシック" panose="020B0609070205080204" pitchFamily="49" charset="-128"/>
                </a:rPr>
                <a:t>教育在学者数の増</a:t>
              </a:r>
              <a:r>
                <a:rPr lang="ja-JP" altLang="en-US" sz="1000" dirty="0">
                  <a:solidFill>
                    <a:prstClr val="black"/>
                  </a:solidFill>
                  <a:latin typeface="ＭＳ ゴシック" panose="020B0609070205080204" pitchFamily="49" charset="-128"/>
                  <a:ea typeface="ＭＳ ゴシック" panose="020B0609070205080204" pitchFamily="49" charset="-128"/>
                </a:rPr>
                <a:t>を目指す（</a:t>
              </a:r>
              <a:r>
                <a:rPr lang="en-US" altLang="ja-JP" sz="1000" dirty="0">
                  <a:solidFill>
                    <a:prstClr val="black"/>
                  </a:solidFill>
                  <a:latin typeface="ＭＳ ゴシック" panose="020B0609070205080204" pitchFamily="49" charset="-128"/>
                  <a:ea typeface="ＭＳ ゴシック" panose="020B0609070205080204" pitchFamily="49" charset="-128"/>
                </a:rPr>
                <a:t>2,922</a:t>
              </a:r>
              <a:r>
                <a:rPr lang="ja-JP" altLang="en-US" sz="1000" dirty="0">
                  <a:solidFill>
                    <a:prstClr val="black"/>
                  </a:solidFill>
                  <a:latin typeface="ＭＳ ゴシック" panose="020B0609070205080204" pitchFamily="49" charset="-128"/>
                  <a:ea typeface="ＭＳ ゴシック" panose="020B0609070205080204" pitchFamily="49" charset="-128"/>
                </a:rPr>
                <a:t>万人→</a:t>
              </a:r>
              <a:r>
                <a:rPr lang="en-US" altLang="ja-JP" sz="1000" dirty="0">
                  <a:solidFill>
                    <a:prstClr val="black"/>
                  </a:solidFill>
                  <a:latin typeface="ＭＳ ゴシック" panose="020B0609070205080204" pitchFamily="49" charset="-128"/>
                  <a:ea typeface="ＭＳ ゴシック" panose="020B0609070205080204" pitchFamily="49" charset="-128"/>
                </a:rPr>
                <a:t>3,080</a:t>
              </a:r>
              <a:r>
                <a:rPr lang="ja-JP" altLang="en-US" sz="1000" dirty="0">
                  <a:solidFill>
                    <a:prstClr val="black"/>
                  </a:solidFill>
                  <a:latin typeface="ＭＳ ゴシック" panose="020B0609070205080204" pitchFamily="49" charset="-128"/>
                  <a:ea typeface="ＭＳ ゴシック" panose="020B0609070205080204" pitchFamily="49" charset="-128"/>
                </a:rPr>
                <a:t>万人）。</a:t>
              </a:r>
              <a:r>
                <a:rPr lang="ja-JP" altLang="en-US" sz="1000" u="sng" dirty="0">
                  <a:solidFill>
                    <a:prstClr val="black"/>
                  </a:solidFill>
                  <a:latin typeface="ＭＳ ゴシック" panose="020B0609070205080204" pitchFamily="49" charset="-128"/>
                  <a:ea typeface="ＭＳ ゴシック" panose="020B0609070205080204" pitchFamily="49" charset="-128"/>
                </a:rPr>
                <a:t>大学院在学者数についても増</a:t>
              </a:r>
              <a:r>
                <a:rPr lang="ja-JP" altLang="en-US" sz="1000" dirty="0" smtClean="0">
                  <a:solidFill>
                    <a:prstClr val="black"/>
                  </a:solidFill>
                  <a:latin typeface="ＭＳ ゴシック" panose="020B0609070205080204" pitchFamily="49" charset="-128"/>
                  <a:ea typeface="ＭＳ ゴシック" panose="020B0609070205080204" pitchFamily="49" charset="-128"/>
                </a:rPr>
                <a:t>（</a:t>
              </a:r>
              <a:r>
                <a:rPr lang="en-US" altLang="ja-JP" sz="1000" dirty="0" smtClean="0">
                  <a:solidFill>
                    <a:prstClr val="black"/>
                  </a:solidFill>
                  <a:latin typeface="ＭＳ ゴシック" panose="020B0609070205080204" pitchFamily="49" charset="-128"/>
                  <a:ea typeface="ＭＳ ゴシック" panose="020B0609070205080204" pitchFamily="49" charset="-128"/>
                </a:rPr>
                <a:t>154</a:t>
              </a:r>
              <a:r>
                <a:rPr lang="ja-JP" altLang="en-US" sz="1000" dirty="0" smtClean="0">
                  <a:solidFill>
                    <a:prstClr val="black"/>
                  </a:solidFill>
                  <a:latin typeface="ＭＳ ゴシック" panose="020B0609070205080204" pitchFamily="49" charset="-128"/>
                  <a:ea typeface="ＭＳ ゴシック" panose="020B0609070205080204" pitchFamily="49" charset="-128"/>
                </a:rPr>
                <a:t>万人→</a:t>
              </a:r>
              <a:r>
                <a:rPr lang="en-US" altLang="ja-JP" sz="1000" dirty="0" smtClean="0">
                  <a:solidFill>
                    <a:prstClr val="black"/>
                  </a:solidFill>
                  <a:latin typeface="ＭＳ ゴシック" panose="020B0609070205080204" pitchFamily="49" charset="-128"/>
                  <a:ea typeface="ＭＳ ゴシック" panose="020B0609070205080204" pitchFamily="49" charset="-128"/>
                </a:rPr>
                <a:t>170</a:t>
              </a:r>
              <a:r>
                <a:rPr lang="ja-JP" altLang="en-US" sz="1000" dirty="0" smtClean="0">
                  <a:solidFill>
                    <a:prstClr val="black"/>
                  </a:solidFill>
                  <a:latin typeface="ＭＳ ゴシック" panose="020B0609070205080204" pitchFamily="49" charset="-128"/>
                  <a:ea typeface="ＭＳ ゴシック" panose="020B0609070205080204" pitchFamily="49" charset="-128"/>
                </a:rPr>
                <a:t>万人</a:t>
              </a:r>
              <a:r>
                <a:rPr lang="ja-JP" altLang="en-US" sz="1000" dirty="0">
                  <a:solidFill>
                    <a:prstClr val="black"/>
                  </a:solidFill>
                  <a:latin typeface="ＭＳ ゴシック" panose="020B0609070205080204" pitchFamily="49" charset="-128"/>
                  <a:ea typeface="ＭＳ ゴシック" panose="020B0609070205080204" pitchFamily="49" charset="-128"/>
                </a:rPr>
                <a:t>）。</a:t>
              </a:r>
              <a:endParaRPr lang="en-US" altLang="ja-JP" sz="1000" dirty="0">
                <a:solidFill>
                  <a:prstClr val="black"/>
                </a:solidFill>
                <a:latin typeface="ＭＳ ゴシック" panose="020B0609070205080204" pitchFamily="49" charset="-128"/>
                <a:ea typeface="ＭＳ ゴシック" panose="020B0609070205080204" pitchFamily="49" charset="-128"/>
              </a:endParaRPr>
            </a:p>
            <a:p>
              <a:pPr marL="126491" indent="-126491" defTabSz="653064" fontAlgn="base">
                <a:spcBef>
                  <a:spcPct val="0"/>
                </a:spcBef>
                <a:spcAft>
                  <a:spcPct val="0"/>
                </a:spcAft>
                <a:defRPr/>
              </a:pPr>
              <a:r>
                <a:rPr lang="ja-JP" altLang="en-US" sz="1000" dirty="0">
                  <a:solidFill>
                    <a:prstClr val="black"/>
                  </a:solidFill>
                  <a:latin typeface="ＭＳ ゴシック" panose="020B0609070205080204" pitchFamily="49" charset="-128"/>
                  <a:ea typeface="ＭＳ ゴシック" panose="020B0609070205080204" pitchFamily="49" charset="-128"/>
                </a:rPr>
                <a:t>○公財政予算において</a:t>
              </a:r>
              <a:r>
                <a:rPr lang="ja-JP" altLang="en-US" sz="1000" u="sng" dirty="0">
                  <a:solidFill>
                    <a:prstClr val="black"/>
                  </a:solidFill>
                  <a:latin typeface="ＭＳ ゴシック" panose="020B0609070205080204" pitchFamily="49" charset="-128"/>
                  <a:ea typeface="ＭＳ ゴシック" panose="020B0609070205080204" pitchFamily="49" charset="-128"/>
                </a:rPr>
                <a:t>教育費を優先的に保障</a:t>
              </a:r>
              <a:r>
                <a:rPr lang="ja-JP" altLang="en-US" sz="1000" dirty="0">
                  <a:solidFill>
                    <a:prstClr val="black"/>
                  </a:solidFill>
                  <a:latin typeface="ＭＳ ゴシック" panose="020B0609070205080204" pitchFamily="49" charset="-128"/>
                  <a:ea typeface="ＭＳ ゴシック" panose="020B0609070205080204" pitchFamily="49" charset="-128"/>
                </a:rPr>
                <a:t>することを掲げる。</a:t>
              </a:r>
              <a:endParaRPr lang="en-US" altLang="ja-JP" sz="1000" dirty="0">
                <a:solidFill>
                  <a:prstClr val="black"/>
                </a:solidFill>
                <a:latin typeface="ＭＳ ゴシック" panose="020B0609070205080204" pitchFamily="49" charset="-128"/>
                <a:ea typeface="ＭＳ ゴシック" panose="020B0609070205080204" pitchFamily="49" charset="-128"/>
              </a:endParaRPr>
            </a:p>
          </p:txBody>
        </p:sp>
        <p:sp>
          <p:nvSpPr>
            <p:cNvPr id="47" name="AutoShape 25"/>
            <p:cNvSpPr>
              <a:spLocks noChangeArrowheads="1"/>
            </p:cNvSpPr>
            <p:nvPr/>
          </p:nvSpPr>
          <p:spPr bwMode="auto">
            <a:xfrm>
              <a:off x="5374350" y="2691201"/>
              <a:ext cx="1269206" cy="221236"/>
            </a:xfrm>
            <a:prstGeom prst="roundRect">
              <a:avLst>
                <a:gd name="adj" fmla="val 16176"/>
              </a:avLst>
            </a:prstGeom>
            <a:solidFill>
              <a:srgbClr val="99CCFF"/>
            </a:solidFill>
            <a:ln>
              <a:noFill/>
            </a:ln>
            <a:extLst>
              <a:ext uri="{91240B29-F687-4F45-9708-019B960494DF}">
                <a14:hiddenLine xmlns:a14="http://schemas.microsoft.com/office/drawing/2010/main" w="28575" algn="ctr">
                  <a:solidFill>
                    <a:srgbClr val="000000"/>
                  </a:solidFill>
                  <a:round/>
                  <a:headEnd/>
                  <a:tailEnd/>
                </a14:hiddenLine>
              </a:ext>
            </a:extLst>
          </p:spPr>
          <p:txBody>
            <a:bodyPr lIns="17983" tIns="10790" rIns="17983" bIns="10790" anchor="ctr">
              <a:spAutoFit/>
            </a:bodyPr>
            <a:lstStyle/>
            <a:p>
              <a:pPr algn="ctr" defTabSz="653064" fontAlgn="base">
                <a:spcBef>
                  <a:spcPct val="0"/>
                </a:spcBef>
                <a:spcAft>
                  <a:spcPct val="0"/>
                </a:spcAft>
              </a:pPr>
              <a:r>
                <a:rPr lang="ja-JP" altLang="en-US" sz="1100">
                  <a:solidFill>
                    <a:srgbClr val="000000"/>
                  </a:solidFill>
                  <a:latin typeface="Meiryo UI" panose="020B0604030504040204" pitchFamily="50" charset="-128"/>
                  <a:ea typeface="Meiryo UI" panose="020B0604030504040204" pitchFamily="50" charset="-128"/>
                  <a:cs typeface="Meiryo UI" panose="020B0604030504040204" pitchFamily="50" charset="-128"/>
                </a:rPr>
                <a:t>中国</a:t>
              </a:r>
              <a:endParaRPr lang="ja-JP" altLang="ja-JP" sz="11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角丸四角形 47"/>
            <p:cNvSpPr/>
            <p:nvPr/>
          </p:nvSpPr>
          <p:spPr bwMode="auto">
            <a:xfrm>
              <a:off x="5384482" y="4083116"/>
              <a:ext cx="4246103" cy="744484"/>
            </a:xfrm>
            <a:prstGeom prst="roundRect">
              <a:avLst>
                <a:gd name="adj" fmla="val 9931"/>
              </a:avLst>
            </a:prstGeom>
            <a:noFill/>
            <a:ln/>
          </p:spPr>
          <p:style>
            <a:lnRef idx="2">
              <a:schemeClr val="accent3">
                <a:shade val="50000"/>
              </a:schemeClr>
            </a:lnRef>
            <a:fillRef idx="1">
              <a:schemeClr val="accent3"/>
            </a:fillRef>
            <a:effectRef idx="0">
              <a:schemeClr val="accent3"/>
            </a:effectRef>
            <a:fontRef idx="minor">
              <a:schemeClr val="lt1"/>
            </a:fontRef>
          </p:style>
          <p:txBody>
            <a:bodyPr wrap="square" lIns="17983" tIns="10790" rIns="17983" bIns="10790">
              <a:spAutoFit/>
            </a:bodyPr>
            <a:lstStyle/>
            <a:p>
              <a:pPr marL="126491" indent="-126491" defTabSz="653064" fontAlgn="base">
                <a:spcBef>
                  <a:spcPct val="0"/>
                </a:spcBef>
                <a:spcAft>
                  <a:spcPct val="0"/>
                </a:spcAft>
                <a:defRPr/>
              </a:pPr>
              <a:r>
                <a:rPr lang="ja-JP" altLang="en-US" sz="1000" dirty="0" smtClean="0">
                  <a:solidFill>
                    <a:prstClr val="black"/>
                  </a:solidFill>
                  <a:latin typeface="ＭＳ ゴシック" panose="020B0609070205080204" pitchFamily="49" charset="-128"/>
                  <a:ea typeface="ＭＳ ゴシック" panose="020B0609070205080204" pitchFamily="49" charset="-128"/>
                </a:rPr>
                <a:t>○</a:t>
              </a:r>
              <a:r>
                <a:rPr lang="en-US" altLang="ja-JP" sz="1000" dirty="0" smtClean="0">
                  <a:solidFill>
                    <a:prstClr val="black"/>
                  </a:solidFill>
                  <a:latin typeface="ＭＳ ゴシック" panose="020B0609070205080204" pitchFamily="49" charset="-128"/>
                  <a:ea typeface="ＭＳ ゴシック" panose="020B0609070205080204" pitchFamily="49" charset="-128"/>
                </a:rPr>
                <a:t>1990</a:t>
              </a:r>
              <a:r>
                <a:rPr lang="ja-JP" altLang="en-US" sz="1000" dirty="0" smtClean="0">
                  <a:solidFill>
                    <a:prstClr val="black"/>
                  </a:solidFill>
                  <a:latin typeface="ＭＳ ゴシック" panose="020B0609070205080204" pitchFamily="49" charset="-128"/>
                  <a:ea typeface="ＭＳ ゴシック" panose="020B0609070205080204" pitchFamily="49" charset="-128"/>
                </a:rPr>
                <a:t>年から</a:t>
              </a:r>
              <a:r>
                <a:rPr lang="en-US" altLang="ja-JP" sz="1000" dirty="0" smtClean="0">
                  <a:solidFill>
                    <a:prstClr val="black"/>
                  </a:solidFill>
                  <a:latin typeface="ＭＳ ゴシック" panose="020B0609070205080204" pitchFamily="49" charset="-128"/>
                  <a:ea typeface="ＭＳ ゴシック" panose="020B0609070205080204" pitchFamily="49" charset="-128"/>
                </a:rPr>
                <a:t>2000</a:t>
              </a:r>
              <a:r>
                <a:rPr lang="ja-JP" altLang="en-US" sz="1000" dirty="0" smtClean="0">
                  <a:solidFill>
                    <a:prstClr val="black"/>
                  </a:solidFill>
                  <a:latin typeface="ＭＳ ゴシック" panose="020B0609070205080204" pitchFamily="49" charset="-128"/>
                  <a:ea typeface="ＭＳ ゴシック" panose="020B0609070205080204" pitchFamily="49" charset="-128"/>
                </a:rPr>
                <a:t>年</a:t>
              </a:r>
              <a:r>
                <a:rPr lang="ja-JP" altLang="en-US" sz="1000" dirty="0">
                  <a:solidFill>
                    <a:prstClr val="black"/>
                  </a:solidFill>
                  <a:latin typeface="ＭＳ ゴシック" panose="020B0609070205080204" pitchFamily="49" charset="-128"/>
                  <a:ea typeface="ＭＳ ゴシック" panose="020B0609070205080204" pitchFamily="49" charset="-128"/>
                </a:rPr>
                <a:t>に</a:t>
              </a:r>
              <a:r>
                <a:rPr lang="ja-JP" altLang="en-US" sz="1000" dirty="0" smtClean="0">
                  <a:solidFill>
                    <a:prstClr val="black"/>
                  </a:solidFill>
                  <a:latin typeface="ＭＳ ゴシック" panose="020B0609070205080204" pitchFamily="49" charset="-128"/>
                  <a:ea typeface="ＭＳ ゴシック" panose="020B0609070205080204" pitchFamily="49" charset="-128"/>
                </a:rPr>
                <a:t>かけて，大学生</a:t>
              </a:r>
              <a:r>
                <a:rPr lang="ja-JP" altLang="en-US" sz="1000" dirty="0">
                  <a:solidFill>
                    <a:prstClr val="black"/>
                  </a:solidFill>
                  <a:latin typeface="ＭＳ ゴシック" panose="020B0609070205080204" pitchFamily="49" charset="-128"/>
                  <a:ea typeface="ＭＳ ゴシック" panose="020B0609070205080204" pitchFamily="49" charset="-128"/>
                </a:rPr>
                <a:t>は</a:t>
              </a:r>
              <a:r>
                <a:rPr lang="ja-JP" altLang="en-US" sz="1000" dirty="0" smtClean="0">
                  <a:solidFill>
                    <a:prstClr val="black"/>
                  </a:solidFill>
                  <a:latin typeface="ＭＳ ゴシック" panose="020B0609070205080204" pitchFamily="49" charset="-128"/>
                  <a:ea typeface="ＭＳ ゴシック" panose="020B0609070205080204" pitchFamily="49" charset="-128"/>
                </a:rPr>
                <a:t>約</a:t>
              </a:r>
              <a:r>
                <a:rPr lang="en-US" altLang="ja-JP" sz="1000" dirty="0" smtClean="0">
                  <a:solidFill>
                    <a:prstClr val="black"/>
                  </a:solidFill>
                  <a:latin typeface="ＭＳ ゴシック" panose="020B0609070205080204" pitchFamily="49" charset="-128"/>
                  <a:ea typeface="ＭＳ ゴシック" panose="020B0609070205080204" pitchFamily="49" charset="-128"/>
                </a:rPr>
                <a:t>1.7</a:t>
              </a:r>
              <a:r>
                <a:rPr lang="ja-JP" altLang="en-US" sz="1000" dirty="0" smtClean="0">
                  <a:solidFill>
                    <a:prstClr val="black"/>
                  </a:solidFill>
                  <a:latin typeface="ＭＳ ゴシック" panose="020B0609070205080204" pitchFamily="49" charset="-128"/>
                  <a:ea typeface="ＭＳ ゴシック" panose="020B0609070205080204" pitchFamily="49" charset="-128"/>
                </a:rPr>
                <a:t>倍</a:t>
              </a:r>
              <a:r>
                <a:rPr lang="ja-JP" altLang="en-US" sz="1000" dirty="0">
                  <a:solidFill>
                    <a:prstClr val="black"/>
                  </a:solidFill>
                  <a:latin typeface="ＭＳ ゴシック" panose="020B0609070205080204" pitchFamily="49" charset="-128"/>
                  <a:ea typeface="ＭＳ ゴシック" panose="020B0609070205080204" pitchFamily="49" charset="-128"/>
                </a:rPr>
                <a:t>（</a:t>
              </a:r>
              <a:r>
                <a:rPr lang="en-US" altLang="ja-JP" sz="1000" dirty="0">
                  <a:solidFill>
                    <a:prstClr val="black"/>
                  </a:solidFill>
                  <a:latin typeface="ＭＳ ゴシック" panose="020B0609070205080204" pitchFamily="49" charset="-128"/>
                  <a:ea typeface="ＭＳ ゴシック" panose="020B0609070205080204" pitchFamily="49" charset="-128"/>
                </a:rPr>
                <a:t>128</a:t>
              </a:r>
              <a:r>
                <a:rPr lang="ja-JP" altLang="en-US" sz="1000" dirty="0">
                  <a:solidFill>
                    <a:prstClr val="black"/>
                  </a:solidFill>
                  <a:latin typeface="ＭＳ ゴシック" panose="020B0609070205080204" pitchFamily="49" charset="-128"/>
                  <a:ea typeface="ＭＳ ゴシック" panose="020B0609070205080204" pitchFamily="49" charset="-128"/>
                </a:rPr>
                <a:t>万人→</a:t>
              </a:r>
              <a:r>
                <a:rPr lang="en-US" altLang="ja-JP" sz="1000" dirty="0">
                  <a:solidFill>
                    <a:prstClr val="black"/>
                  </a:solidFill>
                  <a:latin typeface="ＭＳ ゴシック" panose="020B0609070205080204" pitchFamily="49" charset="-128"/>
                  <a:ea typeface="ＭＳ ゴシック" panose="020B0609070205080204" pitchFamily="49" charset="-128"/>
                </a:rPr>
                <a:t>222</a:t>
              </a:r>
              <a:r>
                <a:rPr lang="ja-JP" altLang="en-US" sz="1000" dirty="0">
                  <a:solidFill>
                    <a:prstClr val="black"/>
                  </a:solidFill>
                  <a:latin typeface="ＭＳ ゴシック" panose="020B0609070205080204" pitchFamily="49" charset="-128"/>
                  <a:ea typeface="ＭＳ ゴシック" panose="020B0609070205080204" pitchFamily="49" charset="-128"/>
                </a:rPr>
                <a:t>万人</a:t>
              </a:r>
              <a:r>
                <a:rPr lang="ja-JP" altLang="en-US" sz="1000" dirty="0" smtClean="0">
                  <a:solidFill>
                    <a:prstClr val="black"/>
                  </a:solidFill>
                  <a:latin typeface="ＭＳ ゴシック" panose="020B0609070205080204" pitchFamily="49" charset="-128"/>
                  <a:ea typeface="ＭＳ ゴシック" panose="020B0609070205080204" pitchFamily="49" charset="-128"/>
                </a:rPr>
                <a:t>），進学率は</a:t>
              </a:r>
              <a:r>
                <a:rPr lang="en-US" altLang="ja-JP" sz="1000" dirty="0" smtClean="0">
                  <a:solidFill>
                    <a:prstClr val="black"/>
                  </a:solidFill>
                  <a:latin typeface="ＭＳ ゴシック" panose="020B0609070205080204" pitchFamily="49" charset="-128"/>
                  <a:ea typeface="ＭＳ ゴシック" panose="020B0609070205080204" pitchFamily="49" charset="-128"/>
                </a:rPr>
                <a:t>70</a:t>
              </a:r>
              <a:r>
                <a:rPr lang="ja-JP" altLang="en-US" sz="1000" dirty="0" smtClean="0">
                  <a:solidFill>
                    <a:prstClr val="black"/>
                  </a:solidFill>
                  <a:latin typeface="ＭＳ ゴシック" panose="020B0609070205080204" pitchFamily="49" charset="-128"/>
                  <a:ea typeface="ＭＳ ゴシック" panose="020B0609070205080204" pitchFamily="49" charset="-128"/>
                </a:rPr>
                <a:t>％</a:t>
              </a:r>
              <a:r>
                <a:rPr lang="ja-JP" altLang="en-US" sz="1000" dirty="0">
                  <a:solidFill>
                    <a:prstClr val="black"/>
                  </a:solidFill>
                  <a:latin typeface="ＭＳ ゴシック" panose="020B0609070205080204" pitchFamily="49" charset="-128"/>
                  <a:ea typeface="ＭＳ ゴシック" panose="020B0609070205080204" pitchFamily="49" charset="-128"/>
                </a:rPr>
                <a:t>を超えた。</a:t>
              </a:r>
              <a:endParaRPr lang="en-US" altLang="ja-JP" sz="1000" dirty="0">
                <a:solidFill>
                  <a:prstClr val="black"/>
                </a:solidFill>
                <a:latin typeface="ＭＳ ゴシック" panose="020B0609070205080204" pitchFamily="49" charset="-128"/>
                <a:ea typeface="ＭＳ ゴシック" panose="020B0609070205080204" pitchFamily="49" charset="-128"/>
              </a:endParaRPr>
            </a:p>
            <a:p>
              <a:pPr marL="126491" indent="-126491" defTabSz="653064" fontAlgn="base">
                <a:spcBef>
                  <a:spcPct val="0"/>
                </a:spcBef>
                <a:spcAft>
                  <a:spcPct val="0"/>
                </a:spcAft>
                <a:defRPr/>
              </a:pPr>
              <a:r>
                <a:rPr lang="ja-JP" altLang="en-US" sz="1000" dirty="0">
                  <a:solidFill>
                    <a:prstClr val="black"/>
                  </a:solidFill>
                  <a:latin typeface="ＭＳ ゴシック" panose="020B0609070205080204" pitchFamily="49" charset="-128"/>
                  <a:ea typeface="ＭＳ ゴシック" panose="020B0609070205080204" pitchFamily="49" charset="-128"/>
                </a:rPr>
                <a:t>○朴大統領は選挙公約に</a:t>
              </a:r>
              <a:r>
                <a:rPr lang="ja-JP" altLang="en-US" sz="1000" dirty="0" smtClean="0">
                  <a:solidFill>
                    <a:prstClr val="black"/>
                  </a:solidFill>
                  <a:latin typeface="ＭＳ ゴシック" panose="020B0609070205080204" pitchFamily="49" charset="-128"/>
                  <a:ea typeface="ＭＳ ゴシック" panose="020B0609070205080204" pitchFamily="49" charset="-128"/>
                </a:rPr>
                <a:t>おいて，</a:t>
              </a:r>
              <a:r>
                <a:rPr lang="ja-JP" altLang="en-US" sz="1000" u="sng" dirty="0" smtClean="0">
                  <a:solidFill>
                    <a:prstClr val="black"/>
                  </a:solidFill>
                  <a:latin typeface="ＭＳ ゴシック" panose="020B0609070205080204" pitchFamily="49" charset="-128"/>
                  <a:ea typeface="ＭＳ ゴシック" panose="020B0609070205080204" pitchFamily="49" charset="-128"/>
                </a:rPr>
                <a:t>高等</a:t>
              </a:r>
              <a:r>
                <a:rPr lang="ja-JP" altLang="en-US" sz="1000" u="sng" dirty="0">
                  <a:solidFill>
                    <a:prstClr val="black"/>
                  </a:solidFill>
                  <a:latin typeface="ＭＳ ゴシック" panose="020B0609070205080204" pitchFamily="49" charset="-128"/>
                  <a:ea typeface="ＭＳ ゴシック" panose="020B0609070205080204" pitchFamily="49" charset="-128"/>
                </a:rPr>
                <a:t>教育への公財政支出（</a:t>
              </a:r>
              <a:r>
                <a:rPr lang="en-US" altLang="ja-JP" sz="1000" u="sng" dirty="0">
                  <a:solidFill>
                    <a:prstClr val="black"/>
                  </a:solidFill>
                  <a:latin typeface="ＭＳ ゴシック" panose="020B0609070205080204" pitchFamily="49" charset="-128"/>
                  <a:ea typeface="ＭＳ ゴシック" panose="020B0609070205080204" pitchFamily="49" charset="-128"/>
                </a:rPr>
                <a:t>0.6</a:t>
              </a:r>
              <a:r>
                <a:rPr lang="ja-JP" altLang="en-US" sz="1000" u="sng" dirty="0">
                  <a:solidFill>
                    <a:prstClr val="black"/>
                  </a:solidFill>
                  <a:latin typeface="ＭＳ ゴシック" panose="020B0609070205080204" pitchFamily="49" charset="-128"/>
                  <a:ea typeface="ＭＳ ゴシック" panose="020B0609070205080204" pitchFamily="49" charset="-128"/>
                </a:rPr>
                <a:t>％（</a:t>
              </a:r>
              <a:r>
                <a:rPr lang="en-US" altLang="ja-JP" sz="1000" u="sng" dirty="0">
                  <a:solidFill>
                    <a:prstClr val="black"/>
                  </a:solidFill>
                  <a:latin typeface="ＭＳ ゴシック" panose="020B0609070205080204" pitchFamily="49" charset="-128"/>
                  <a:ea typeface="ＭＳ ゴシック" panose="020B0609070205080204" pitchFamily="49" charset="-128"/>
                </a:rPr>
                <a:t>2010</a:t>
              </a:r>
              <a:r>
                <a:rPr lang="ja-JP" altLang="en-US" sz="1000" u="sng" dirty="0">
                  <a:solidFill>
                    <a:prstClr val="black"/>
                  </a:solidFill>
                  <a:latin typeface="ＭＳ ゴシック" panose="020B0609070205080204" pitchFamily="49" charset="-128"/>
                  <a:ea typeface="ＭＳ ゴシック" panose="020B0609070205080204" pitchFamily="49" charset="-128"/>
                </a:rPr>
                <a:t>年））を</a:t>
              </a:r>
              <a:r>
                <a:rPr lang="en-US" altLang="ja-JP" sz="1000" u="sng" dirty="0">
                  <a:solidFill>
                    <a:prstClr val="black"/>
                  </a:solidFill>
                  <a:latin typeface="ＭＳ ゴシック" panose="020B0609070205080204" pitchFamily="49" charset="-128"/>
                  <a:ea typeface="ＭＳ ゴシック" panose="020B0609070205080204" pitchFamily="49" charset="-128"/>
                </a:rPr>
                <a:t>OECD</a:t>
              </a:r>
              <a:r>
                <a:rPr lang="ja-JP" altLang="en-US" sz="1000" u="sng" dirty="0">
                  <a:solidFill>
                    <a:prstClr val="black"/>
                  </a:solidFill>
                  <a:latin typeface="ＭＳ ゴシック" panose="020B0609070205080204" pitchFamily="49" charset="-128"/>
                  <a:ea typeface="ＭＳ ゴシック" panose="020B0609070205080204" pitchFamily="49" charset="-128"/>
                </a:rPr>
                <a:t>平均（</a:t>
              </a:r>
              <a:r>
                <a:rPr lang="en-US" altLang="ja-JP" sz="1000" u="sng" dirty="0">
                  <a:solidFill>
                    <a:prstClr val="black"/>
                  </a:solidFill>
                  <a:latin typeface="ＭＳ ゴシック" panose="020B0609070205080204" pitchFamily="49" charset="-128"/>
                  <a:ea typeface="ＭＳ ゴシック" panose="020B0609070205080204" pitchFamily="49" charset="-128"/>
                </a:rPr>
                <a:t>1.0</a:t>
              </a:r>
              <a:r>
                <a:rPr lang="ja-JP" altLang="en-US" sz="1000" u="sng" dirty="0">
                  <a:solidFill>
                    <a:prstClr val="black"/>
                  </a:solidFill>
                  <a:latin typeface="ＭＳ ゴシック" panose="020B0609070205080204" pitchFamily="49" charset="-128"/>
                  <a:ea typeface="ＭＳ ゴシック" panose="020B0609070205080204" pitchFamily="49" charset="-128"/>
                </a:rPr>
                <a:t>％）まで拡大</a:t>
              </a:r>
              <a:r>
                <a:rPr lang="ja-JP" altLang="en-US" sz="1000" dirty="0">
                  <a:solidFill>
                    <a:prstClr val="black"/>
                  </a:solidFill>
                  <a:latin typeface="ＭＳ ゴシック" panose="020B0609070205080204" pitchFamily="49" charset="-128"/>
                  <a:ea typeface="ＭＳ ゴシック" panose="020B0609070205080204" pitchFamily="49" charset="-128"/>
                </a:rPr>
                <a:t>することを掲げる。</a:t>
              </a:r>
              <a:endParaRPr lang="en-US" altLang="ja-JP" sz="1000" dirty="0">
                <a:solidFill>
                  <a:prstClr val="black"/>
                </a:solidFill>
                <a:latin typeface="ＭＳ ゴシック" panose="020B0609070205080204" pitchFamily="49" charset="-128"/>
                <a:ea typeface="ＭＳ ゴシック" panose="020B0609070205080204" pitchFamily="49" charset="-128"/>
              </a:endParaRPr>
            </a:p>
          </p:txBody>
        </p:sp>
        <p:sp>
          <p:nvSpPr>
            <p:cNvPr id="49" name="AutoShape 25"/>
            <p:cNvSpPr>
              <a:spLocks noChangeArrowheads="1"/>
            </p:cNvSpPr>
            <p:nvPr/>
          </p:nvSpPr>
          <p:spPr bwMode="auto">
            <a:xfrm>
              <a:off x="5374350" y="3829966"/>
              <a:ext cx="1269206" cy="221236"/>
            </a:xfrm>
            <a:prstGeom prst="roundRect">
              <a:avLst>
                <a:gd name="adj" fmla="val 16176"/>
              </a:avLst>
            </a:prstGeom>
            <a:solidFill>
              <a:srgbClr val="99CCFF"/>
            </a:solidFill>
            <a:ln>
              <a:noFill/>
            </a:ln>
            <a:extLst>
              <a:ext uri="{91240B29-F687-4F45-9708-019B960494DF}">
                <a14:hiddenLine xmlns:a14="http://schemas.microsoft.com/office/drawing/2010/main" w="28575" algn="ctr">
                  <a:solidFill>
                    <a:srgbClr val="000000"/>
                  </a:solidFill>
                  <a:round/>
                  <a:headEnd/>
                  <a:tailEnd/>
                </a14:hiddenLine>
              </a:ext>
            </a:extLst>
          </p:spPr>
          <p:txBody>
            <a:bodyPr lIns="17983" tIns="10790" rIns="17983" bIns="10790" anchor="ctr">
              <a:spAutoFit/>
            </a:bodyPr>
            <a:lstStyle/>
            <a:p>
              <a:pPr algn="ctr" defTabSz="653064" fontAlgn="base">
                <a:spcBef>
                  <a:spcPct val="0"/>
                </a:spcBef>
                <a:spcAft>
                  <a:spcPct val="0"/>
                </a:spcAft>
              </a:pPr>
              <a:r>
                <a:rPr lang="ja-JP" altLang="en-US" sz="1100">
                  <a:solidFill>
                    <a:srgbClr val="000000"/>
                  </a:solidFill>
                  <a:latin typeface="Meiryo UI" panose="020B0604030504040204" pitchFamily="50" charset="-128"/>
                  <a:ea typeface="Meiryo UI" panose="020B0604030504040204" pitchFamily="50" charset="-128"/>
                  <a:cs typeface="Meiryo UI" panose="020B0604030504040204" pitchFamily="50" charset="-128"/>
                </a:rPr>
                <a:t>韓国</a:t>
              </a:r>
              <a:endParaRPr lang="ja-JP" altLang="ja-JP" sz="11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角丸四角形 49"/>
            <p:cNvSpPr/>
            <p:nvPr/>
          </p:nvSpPr>
          <p:spPr bwMode="auto">
            <a:xfrm>
              <a:off x="5384800" y="5248566"/>
              <a:ext cx="4245785" cy="1463514"/>
            </a:xfrm>
            <a:prstGeom prst="roundRect">
              <a:avLst>
                <a:gd name="adj" fmla="val 7244"/>
              </a:avLst>
            </a:prstGeom>
            <a:noFill/>
            <a:ln/>
          </p:spPr>
          <p:style>
            <a:lnRef idx="2">
              <a:schemeClr val="accent3">
                <a:shade val="50000"/>
              </a:schemeClr>
            </a:lnRef>
            <a:fillRef idx="1">
              <a:schemeClr val="accent3"/>
            </a:fillRef>
            <a:effectRef idx="0">
              <a:schemeClr val="accent3"/>
            </a:effectRef>
            <a:fontRef idx="minor">
              <a:schemeClr val="lt1"/>
            </a:fontRef>
          </p:style>
          <p:txBody>
            <a:bodyPr wrap="square" lIns="17983" tIns="10790" rIns="17983" bIns="10790">
              <a:spAutoFit/>
            </a:bodyPr>
            <a:lstStyle/>
            <a:p>
              <a:pPr marL="126491" indent="-126491" defTabSz="653064" fontAlgn="base">
                <a:spcBef>
                  <a:spcPct val="0"/>
                </a:spcBef>
                <a:spcAft>
                  <a:spcPct val="0"/>
                </a:spcAft>
                <a:defRPr/>
              </a:pPr>
              <a:r>
                <a:rPr lang="ja-JP" altLang="en-US" sz="1000" dirty="0">
                  <a:solidFill>
                    <a:prstClr val="black"/>
                  </a:solidFill>
                  <a:latin typeface="ＭＳ ゴシック" panose="020B0609070205080204" pitchFamily="49" charset="-128"/>
                  <a:ea typeface="ＭＳ ゴシック" panose="020B0609070205080204" pitchFamily="49" charset="-128"/>
                </a:rPr>
                <a:t>○シンガポール</a:t>
              </a:r>
              <a:r>
                <a:rPr lang="ja-JP" altLang="en-US" sz="1000" dirty="0" smtClean="0">
                  <a:solidFill>
                    <a:prstClr val="black"/>
                  </a:solidFill>
                  <a:latin typeface="ＭＳ ゴシック" panose="020B0609070205080204" pitchFamily="49" charset="-128"/>
                  <a:ea typeface="ＭＳ ゴシック" panose="020B0609070205080204" pitchFamily="49" charset="-128"/>
                </a:rPr>
                <a:t>：「</a:t>
              </a:r>
              <a:r>
                <a:rPr lang="ja-JP" altLang="en-US" sz="1000" dirty="0">
                  <a:solidFill>
                    <a:prstClr val="black"/>
                  </a:solidFill>
                  <a:latin typeface="ＭＳ ゴシック" panose="020B0609070205080204" pitchFamily="49" charset="-128"/>
                  <a:ea typeface="ＭＳ ゴシック" panose="020B0609070205080204" pitchFamily="49" charset="-128"/>
                </a:rPr>
                <a:t>ワールド・クラス大学」の国内誘致計画を</a:t>
              </a:r>
              <a:r>
                <a:rPr lang="ja-JP" altLang="en-US" sz="1000" dirty="0" smtClean="0">
                  <a:solidFill>
                    <a:prstClr val="black"/>
                  </a:solidFill>
                  <a:latin typeface="ＭＳ ゴシック" panose="020B0609070205080204" pitchFamily="49" charset="-128"/>
                  <a:ea typeface="ＭＳ ゴシック" panose="020B0609070205080204" pitchFamily="49" charset="-128"/>
                </a:rPr>
                <a:t>掲げ，</a:t>
              </a:r>
              <a:r>
                <a:rPr lang="en-US" altLang="ja-JP" sz="1000" dirty="0" smtClean="0">
                  <a:solidFill>
                    <a:prstClr val="black"/>
                  </a:solidFill>
                  <a:latin typeface="ＭＳ ゴシック" panose="020B0609070205080204" pitchFamily="49" charset="-128"/>
                  <a:ea typeface="ＭＳ ゴシック" panose="020B0609070205080204" pitchFamily="49" charset="-128"/>
                </a:rPr>
                <a:t>1998</a:t>
              </a:r>
              <a:r>
                <a:rPr lang="ja-JP" altLang="en-US" sz="1000" dirty="0">
                  <a:solidFill>
                    <a:prstClr val="black"/>
                  </a:solidFill>
                  <a:latin typeface="ＭＳ ゴシック" panose="020B0609070205080204" pitchFamily="49" charset="-128"/>
                  <a:ea typeface="ＭＳ ゴシック" panose="020B0609070205080204" pitchFamily="49" charset="-128"/>
                </a:rPr>
                <a:t>～</a:t>
              </a:r>
              <a:r>
                <a:rPr lang="en-US" altLang="ja-JP" sz="1000" dirty="0">
                  <a:solidFill>
                    <a:prstClr val="black"/>
                  </a:solidFill>
                  <a:latin typeface="ＭＳ ゴシック" panose="020B0609070205080204" pitchFamily="49" charset="-128"/>
                  <a:ea typeface="ＭＳ ゴシック" panose="020B0609070205080204" pitchFamily="49" charset="-128"/>
                </a:rPr>
                <a:t>2008</a:t>
              </a:r>
              <a:r>
                <a:rPr lang="ja-JP" altLang="en-US" sz="1000" dirty="0">
                  <a:solidFill>
                    <a:prstClr val="black"/>
                  </a:solidFill>
                  <a:latin typeface="ＭＳ ゴシック" panose="020B0609070205080204" pitchFamily="49" charset="-128"/>
                  <a:ea typeface="ＭＳ ゴシック" panose="020B0609070205080204" pitchFamily="49" charset="-128"/>
                </a:rPr>
                <a:t>年までに欧米から</a:t>
              </a:r>
              <a:r>
                <a:rPr lang="en-US" altLang="ja-JP" sz="1000" dirty="0">
                  <a:solidFill>
                    <a:prstClr val="black"/>
                  </a:solidFill>
                  <a:latin typeface="ＭＳ ゴシック" panose="020B0609070205080204" pitchFamily="49" charset="-128"/>
                  <a:ea typeface="ＭＳ ゴシック" panose="020B0609070205080204" pitchFamily="49" charset="-128"/>
                </a:rPr>
                <a:t>14</a:t>
              </a:r>
              <a:r>
                <a:rPr lang="ja-JP" altLang="en-US" sz="1000" dirty="0">
                  <a:solidFill>
                    <a:prstClr val="black"/>
                  </a:solidFill>
                  <a:latin typeface="ＭＳ ゴシック" panose="020B0609070205080204" pitchFamily="49" charset="-128"/>
                  <a:ea typeface="ＭＳ ゴシック" panose="020B0609070205080204" pitchFamily="49" charset="-128"/>
                </a:rPr>
                <a:t>大学を誘致。</a:t>
              </a:r>
              <a:r>
                <a:rPr lang="ja-JP" altLang="en-US" sz="1000" dirty="0" smtClean="0">
                  <a:solidFill>
                    <a:prstClr val="black"/>
                  </a:solidFill>
                  <a:latin typeface="ＭＳ ゴシック" panose="020B0609070205080204" pitchFamily="49" charset="-128"/>
                  <a:ea typeface="ＭＳ ゴシック" panose="020B0609070205080204" pitchFamily="49" charset="-128"/>
                </a:rPr>
                <a:t>また，高度</a:t>
              </a:r>
              <a:r>
                <a:rPr lang="ja-JP" altLang="en-US" sz="1000" dirty="0">
                  <a:solidFill>
                    <a:prstClr val="black"/>
                  </a:solidFill>
                  <a:latin typeface="ＭＳ ゴシック" panose="020B0609070205080204" pitchFamily="49" charset="-128"/>
                  <a:ea typeface="ＭＳ ゴシック" panose="020B0609070205080204" pitchFamily="49" charset="-128"/>
                </a:rPr>
                <a:t>な技能を有する労働力需要の高まりに対応する</a:t>
              </a:r>
              <a:r>
                <a:rPr lang="ja-JP" altLang="en-US" sz="1000" dirty="0" smtClean="0">
                  <a:solidFill>
                    <a:prstClr val="black"/>
                  </a:solidFill>
                  <a:latin typeface="ＭＳ ゴシック" panose="020B0609070205080204" pitchFamily="49" charset="-128"/>
                  <a:ea typeface="ＭＳ ゴシック" panose="020B0609070205080204" pitchFamily="49" charset="-128"/>
                </a:rPr>
                <a:t>ため，</a:t>
              </a:r>
              <a:r>
                <a:rPr lang="en-US" altLang="ja-JP" sz="1000" dirty="0" smtClean="0">
                  <a:solidFill>
                    <a:prstClr val="black"/>
                  </a:solidFill>
                  <a:latin typeface="ＭＳ ゴシック" panose="020B0609070205080204" pitchFamily="49" charset="-128"/>
                  <a:ea typeface="ＭＳ ゴシック" panose="020B0609070205080204" pitchFamily="49" charset="-128"/>
                </a:rPr>
                <a:t>2020</a:t>
              </a:r>
              <a:r>
                <a:rPr lang="ja-JP" altLang="en-US" sz="1000" dirty="0">
                  <a:solidFill>
                    <a:prstClr val="black"/>
                  </a:solidFill>
                  <a:latin typeface="ＭＳ ゴシック" panose="020B0609070205080204" pitchFamily="49" charset="-128"/>
                  <a:ea typeface="ＭＳ ゴシック" panose="020B0609070205080204" pitchFamily="49" charset="-128"/>
                </a:rPr>
                <a:t>年までに</a:t>
              </a:r>
              <a:r>
                <a:rPr lang="ja-JP" altLang="en-US" sz="1000" u="sng" dirty="0">
                  <a:solidFill>
                    <a:prstClr val="black"/>
                  </a:solidFill>
                  <a:latin typeface="ＭＳ ゴシック" panose="020B0609070205080204" pitchFamily="49" charset="-128"/>
                  <a:ea typeface="ＭＳ ゴシック" panose="020B0609070205080204" pitchFamily="49" charset="-128"/>
                </a:rPr>
                <a:t>大学進学率を</a:t>
              </a:r>
              <a:r>
                <a:rPr lang="en-US" altLang="ja-JP" sz="1000" u="sng" dirty="0">
                  <a:solidFill>
                    <a:prstClr val="black"/>
                  </a:solidFill>
                  <a:latin typeface="ＭＳ ゴシック" panose="020B0609070205080204" pitchFamily="49" charset="-128"/>
                  <a:ea typeface="ＭＳ ゴシック" panose="020B0609070205080204" pitchFamily="49" charset="-128"/>
                </a:rPr>
                <a:t>27</a:t>
              </a:r>
              <a:r>
                <a:rPr lang="ja-JP" altLang="en-US" sz="1000" u="sng" dirty="0">
                  <a:solidFill>
                    <a:prstClr val="black"/>
                  </a:solidFill>
                  <a:latin typeface="ＭＳ ゴシック" panose="020B0609070205080204" pitchFamily="49" charset="-128"/>
                  <a:ea typeface="ＭＳ ゴシック" panose="020B0609070205080204" pitchFamily="49" charset="-128"/>
                </a:rPr>
                <a:t>％（</a:t>
              </a:r>
              <a:r>
                <a:rPr lang="en-US" altLang="ja-JP" sz="1000" u="sng" dirty="0">
                  <a:solidFill>
                    <a:prstClr val="black"/>
                  </a:solidFill>
                  <a:latin typeface="ＭＳ ゴシック" panose="020B0609070205080204" pitchFamily="49" charset="-128"/>
                  <a:ea typeface="ＭＳ ゴシック" panose="020B0609070205080204" pitchFamily="49" charset="-128"/>
                </a:rPr>
                <a:t>2012</a:t>
              </a:r>
              <a:r>
                <a:rPr lang="ja-JP" altLang="en-US" sz="1000" u="sng" dirty="0">
                  <a:solidFill>
                    <a:prstClr val="black"/>
                  </a:solidFill>
                  <a:latin typeface="ＭＳ ゴシック" panose="020B0609070205080204" pitchFamily="49" charset="-128"/>
                  <a:ea typeface="ＭＳ ゴシック" panose="020B0609070205080204" pitchFamily="49" charset="-128"/>
                </a:rPr>
                <a:t>年）から</a:t>
              </a:r>
              <a:r>
                <a:rPr lang="en-US" altLang="ja-JP" sz="1000" u="sng" dirty="0">
                  <a:solidFill>
                    <a:prstClr val="black"/>
                  </a:solidFill>
                  <a:latin typeface="ＭＳ ゴシック" panose="020B0609070205080204" pitchFamily="49" charset="-128"/>
                  <a:ea typeface="ＭＳ ゴシック" panose="020B0609070205080204" pitchFamily="49" charset="-128"/>
                </a:rPr>
                <a:t>40</a:t>
              </a:r>
              <a:r>
                <a:rPr lang="ja-JP" altLang="en-US" sz="1000" u="sng" dirty="0">
                  <a:solidFill>
                    <a:prstClr val="black"/>
                  </a:solidFill>
                  <a:latin typeface="ＭＳ ゴシック" panose="020B0609070205080204" pitchFamily="49" charset="-128"/>
                  <a:ea typeface="ＭＳ ゴシック" panose="020B0609070205080204" pitchFamily="49" charset="-128"/>
                </a:rPr>
                <a:t>％に高める</a:t>
              </a:r>
              <a:r>
                <a:rPr lang="ja-JP" altLang="en-US" sz="1000" dirty="0">
                  <a:solidFill>
                    <a:prstClr val="black"/>
                  </a:solidFill>
                  <a:latin typeface="ＭＳ ゴシック" panose="020B0609070205080204" pitchFamily="49" charset="-128"/>
                  <a:ea typeface="ＭＳ ゴシック" panose="020B0609070205080204" pitchFamily="49" charset="-128"/>
                </a:rPr>
                <a:t>との方針を</a:t>
              </a:r>
              <a:r>
                <a:rPr lang="en-US" altLang="ja-JP" sz="1000" dirty="0">
                  <a:solidFill>
                    <a:prstClr val="black"/>
                  </a:solidFill>
                  <a:latin typeface="ＭＳ ゴシック" panose="020B0609070205080204" pitchFamily="49" charset="-128"/>
                  <a:ea typeface="ＭＳ ゴシック" panose="020B0609070205080204" pitchFamily="49" charset="-128"/>
                </a:rPr>
                <a:t>2012</a:t>
              </a:r>
              <a:r>
                <a:rPr lang="ja-JP" altLang="en-US" sz="1000" dirty="0">
                  <a:solidFill>
                    <a:prstClr val="black"/>
                  </a:solidFill>
                  <a:latin typeface="ＭＳ ゴシック" panose="020B0609070205080204" pitchFamily="49" charset="-128"/>
                  <a:ea typeface="ＭＳ ゴシック" panose="020B0609070205080204" pitchFamily="49" charset="-128"/>
                </a:rPr>
                <a:t>年に発表。</a:t>
              </a:r>
              <a:endParaRPr lang="en-US" altLang="ja-JP" sz="1000" dirty="0">
                <a:solidFill>
                  <a:prstClr val="black"/>
                </a:solidFill>
                <a:latin typeface="ＭＳ ゴシック" panose="020B0609070205080204" pitchFamily="49" charset="-128"/>
                <a:ea typeface="ＭＳ ゴシック" panose="020B0609070205080204" pitchFamily="49" charset="-128"/>
              </a:endParaRPr>
            </a:p>
            <a:p>
              <a:pPr marL="126491" indent="-126491" defTabSz="653064" fontAlgn="base">
                <a:spcBef>
                  <a:spcPct val="0"/>
                </a:spcBef>
                <a:spcAft>
                  <a:spcPct val="0"/>
                </a:spcAft>
                <a:defRPr/>
              </a:pPr>
              <a:r>
                <a:rPr lang="ja-JP" altLang="en-US" sz="1000" dirty="0">
                  <a:solidFill>
                    <a:prstClr val="black"/>
                  </a:solidFill>
                  <a:latin typeface="ＭＳ ゴシック" panose="020B0609070205080204" pitchFamily="49" charset="-128"/>
                  <a:ea typeface="ＭＳ ゴシック" panose="020B0609070205080204" pitchFamily="49" charset="-128"/>
                </a:rPr>
                <a:t>○マレーシア：</a:t>
              </a:r>
              <a:r>
                <a:rPr lang="ja-JP" altLang="en-US" sz="1000" dirty="0" smtClean="0">
                  <a:solidFill>
                    <a:prstClr val="black"/>
                  </a:solidFill>
                  <a:latin typeface="ＭＳ ゴシック" panose="020B0609070205080204" pitchFamily="49" charset="-128"/>
                  <a:ea typeface="ＭＳ ゴシック" panose="020B0609070205080204" pitchFamily="49" charset="-128"/>
                </a:rPr>
                <a:t>第</a:t>
              </a:r>
              <a:r>
                <a:rPr lang="en-US" altLang="ja-JP" sz="1000" dirty="0" smtClean="0">
                  <a:solidFill>
                    <a:prstClr val="black"/>
                  </a:solidFill>
                  <a:latin typeface="ＭＳ ゴシック" panose="020B0609070205080204" pitchFamily="49" charset="-128"/>
                  <a:ea typeface="ＭＳ ゴシック" panose="020B0609070205080204" pitchFamily="49" charset="-128"/>
                </a:rPr>
                <a:t>10</a:t>
              </a:r>
              <a:r>
                <a:rPr lang="ja-JP" altLang="en-US" sz="1000" dirty="0" smtClean="0">
                  <a:solidFill>
                    <a:prstClr val="black"/>
                  </a:solidFill>
                  <a:latin typeface="ＭＳ ゴシック" panose="020B0609070205080204" pitchFamily="49" charset="-128"/>
                  <a:ea typeface="ＭＳ ゴシック" panose="020B0609070205080204" pitchFamily="49" charset="-128"/>
                </a:rPr>
                <a:t>次</a:t>
              </a:r>
              <a:r>
                <a:rPr lang="ja-JP" altLang="en-US" sz="1000" dirty="0">
                  <a:solidFill>
                    <a:prstClr val="black"/>
                  </a:solidFill>
                  <a:latin typeface="ＭＳ ゴシック" panose="020B0609070205080204" pitchFamily="49" charset="-128"/>
                  <a:ea typeface="ＭＳ ゴシック" panose="020B0609070205080204" pitchFamily="49" charset="-128"/>
                </a:rPr>
                <a:t>マレーシア計画</a:t>
              </a:r>
              <a:r>
                <a:rPr lang="en-US" altLang="ja-JP" sz="1000" dirty="0">
                  <a:solidFill>
                    <a:prstClr val="black"/>
                  </a:solidFill>
                  <a:latin typeface="ＭＳ ゴシック" panose="020B0609070205080204" pitchFamily="49" charset="-128"/>
                  <a:ea typeface="ＭＳ ゴシック" panose="020B0609070205080204" pitchFamily="49" charset="-128"/>
                </a:rPr>
                <a:t>(2011-2015)</a:t>
              </a:r>
              <a:r>
                <a:rPr lang="ja-JP" altLang="en-US" sz="1000" dirty="0">
                  <a:solidFill>
                    <a:prstClr val="black"/>
                  </a:solidFill>
                  <a:latin typeface="ＭＳ ゴシック" panose="020B0609070205080204" pitchFamily="49" charset="-128"/>
                  <a:ea typeface="ＭＳ ゴシック" panose="020B0609070205080204" pitchFamily="49" charset="-128"/>
                </a:rPr>
                <a:t>等</a:t>
              </a:r>
              <a:r>
                <a:rPr lang="ja-JP" altLang="en-US" sz="1000" dirty="0" smtClean="0">
                  <a:solidFill>
                    <a:prstClr val="black"/>
                  </a:solidFill>
                  <a:latin typeface="ＭＳ ゴシック" panose="020B0609070205080204" pitchFamily="49" charset="-128"/>
                  <a:ea typeface="ＭＳ ゴシック" panose="020B0609070205080204" pitchFamily="49" charset="-128"/>
                </a:rPr>
                <a:t>で，高付加</a:t>
              </a:r>
              <a:r>
                <a:rPr lang="ja-JP" altLang="en-US" sz="1000" dirty="0">
                  <a:solidFill>
                    <a:prstClr val="black"/>
                  </a:solidFill>
                  <a:latin typeface="ＭＳ ゴシック" panose="020B0609070205080204" pitchFamily="49" charset="-128"/>
                  <a:ea typeface="ＭＳ ゴシック" panose="020B0609070205080204" pitchFamily="49" charset="-128"/>
                </a:rPr>
                <a:t>価値の知的産業の育成と世界トップレベル大学の育成等を掲げる。</a:t>
              </a:r>
              <a:endParaRPr lang="en-US" altLang="ja-JP" sz="1000" dirty="0">
                <a:solidFill>
                  <a:prstClr val="black"/>
                </a:solidFill>
                <a:latin typeface="ＭＳ ゴシック" panose="020B0609070205080204" pitchFamily="49" charset="-128"/>
                <a:ea typeface="ＭＳ ゴシック" panose="020B0609070205080204" pitchFamily="49" charset="-128"/>
              </a:endParaRPr>
            </a:p>
            <a:p>
              <a:pPr marL="126491" indent="-126491" defTabSz="653064" fontAlgn="base">
                <a:spcBef>
                  <a:spcPct val="0"/>
                </a:spcBef>
                <a:spcAft>
                  <a:spcPct val="0"/>
                </a:spcAft>
                <a:defRPr/>
              </a:pPr>
              <a:r>
                <a:rPr lang="ja-JP" altLang="en-US" sz="1000" dirty="0">
                  <a:solidFill>
                    <a:prstClr val="black"/>
                  </a:solidFill>
                  <a:latin typeface="ＭＳ ゴシック" panose="020B0609070205080204" pitchFamily="49" charset="-128"/>
                  <a:ea typeface="ＭＳ ゴシック" panose="020B0609070205080204" pitchFamily="49" charset="-128"/>
                </a:rPr>
                <a:t>○タイ：</a:t>
              </a:r>
              <a:r>
                <a:rPr lang="ja-JP" altLang="en-US" sz="1000" dirty="0" smtClean="0">
                  <a:solidFill>
                    <a:prstClr val="black"/>
                  </a:solidFill>
                  <a:latin typeface="ＭＳ ゴシック" panose="020B0609070205080204" pitchFamily="49" charset="-128"/>
                  <a:ea typeface="ＭＳ ゴシック" panose="020B0609070205080204" pitchFamily="49" charset="-128"/>
                </a:rPr>
                <a:t>第</a:t>
              </a:r>
              <a:r>
                <a:rPr lang="en-US" altLang="ja-JP" sz="1000" dirty="0" smtClean="0">
                  <a:solidFill>
                    <a:prstClr val="black"/>
                  </a:solidFill>
                  <a:latin typeface="ＭＳ ゴシック" panose="020B0609070205080204" pitchFamily="49" charset="-128"/>
                  <a:ea typeface="ＭＳ ゴシック" panose="020B0609070205080204" pitchFamily="49" charset="-128"/>
                </a:rPr>
                <a:t>10</a:t>
              </a:r>
              <a:r>
                <a:rPr lang="ja-JP" altLang="en-US" sz="1000" dirty="0" smtClean="0">
                  <a:solidFill>
                    <a:prstClr val="black"/>
                  </a:solidFill>
                  <a:latin typeface="ＭＳ ゴシック" panose="020B0609070205080204" pitchFamily="49" charset="-128"/>
                  <a:ea typeface="ＭＳ ゴシック" panose="020B0609070205080204" pitchFamily="49" charset="-128"/>
                </a:rPr>
                <a:t>次</a:t>
              </a:r>
              <a:r>
                <a:rPr lang="ja-JP" altLang="en-US" sz="1000" dirty="0">
                  <a:solidFill>
                    <a:prstClr val="black"/>
                  </a:solidFill>
                  <a:latin typeface="ＭＳ ゴシック" panose="020B0609070205080204" pitchFamily="49" charset="-128"/>
                  <a:ea typeface="ＭＳ ゴシック" panose="020B0609070205080204" pitchFamily="49" charset="-128"/>
                </a:rPr>
                <a:t>経済社会開発計画等</a:t>
              </a:r>
              <a:r>
                <a:rPr lang="ja-JP" altLang="en-US" sz="1000" dirty="0" smtClean="0">
                  <a:solidFill>
                    <a:prstClr val="black"/>
                  </a:solidFill>
                  <a:latin typeface="ＭＳ ゴシック" panose="020B0609070205080204" pitchFamily="49" charset="-128"/>
                  <a:ea typeface="ＭＳ ゴシック" panose="020B0609070205080204" pitchFamily="49" charset="-128"/>
                </a:rPr>
                <a:t>で，</a:t>
              </a:r>
              <a:r>
                <a:rPr lang="en-US" altLang="ja-JP" sz="1000" dirty="0" smtClean="0">
                  <a:solidFill>
                    <a:prstClr val="black"/>
                  </a:solidFill>
                  <a:latin typeface="ＭＳ ゴシック" panose="020B0609070205080204" pitchFamily="49" charset="-128"/>
                  <a:ea typeface="ＭＳ ゴシック" panose="020B0609070205080204" pitchFamily="49" charset="-128"/>
                </a:rPr>
                <a:t>R&amp;D</a:t>
              </a:r>
              <a:r>
                <a:rPr lang="ja-JP" altLang="en-US" sz="1000" dirty="0">
                  <a:solidFill>
                    <a:prstClr val="black"/>
                  </a:solidFill>
                  <a:latin typeface="ＭＳ ゴシック" panose="020B0609070205080204" pitchFamily="49" charset="-128"/>
                  <a:ea typeface="ＭＳ ゴシック" panose="020B0609070205080204" pitchFamily="49" charset="-128"/>
                </a:rPr>
                <a:t>（研究開発）人口の増加や大学の基盤整備等を掲げる。</a:t>
              </a:r>
              <a:endParaRPr lang="en-US" altLang="ja-JP" sz="1000" dirty="0">
                <a:solidFill>
                  <a:prstClr val="black"/>
                </a:solidFill>
                <a:latin typeface="ＭＳ ゴシック" panose="020B0609070205080204" pitchFamily="49" charset="-128"/>
                <a:ea typeface="ＭＳ ゴシック" panose="020B0609070205080204" pitchFamily="49" charset="-128"/>
              </a:endParaRPr>
            </a:p>
          </p:txBody>
        </p:sp>
        <p:sp>
          <p:nvSpPr>
            <p:cNvPr id="51" name="AutoShape 25"/>
            <p:cNvSpPr>
              <a:spLocks noChangeArrowheads="1"/>
            </p:cNvSpPr>
            <p:nvPr/>
          </p:nvSpPr>
          <p:spPr bwMode="auto">
            <a:xfrm>
              <a:off x="5374350" y="5002256"/>
              <a:ext cx="1269206" cy="221236"/>
            </a:xfrm>
            <a:prstGeom prst="roundRect">
              <a:avLst>
                <a:gd name="adj" fmla="val 16176"/>
              </a:avLst>
            </a:prstGeom>
            <a:solidFill>
              <a:srgbClr val="99CCFF"/>
            </a:solidFill>
            <a:ln>
              <a:noFill/>
            </a:ln>
            <a:extLst>
              <a:ext uri="{91240B29-F687-4F45-9708-019B960494DF}">
                <a14:hiddenLine xmlns:a14="http://schemas.microsoft.com/office/drawing/2010/main" w="28575" algn="ctr">
                  <a:solidFill>
                    <a:srgbClr val="000000"/>
                  </a:solidFill>
                  <a:round/>
                  <a:headEnd/>
                  <a:tailEnd/>
                </a14:hiddenLine>
              </a:ext>
            </a:extLst>
          </p:spPr>
          <p:txBody>
            <a:bodyPr lIns="17983" tIns="10790" rIns="17983" bIns="10790" anchor="ctr">
              <a:spAutoFit/>
            </a:bodyPr>
            <a:lstStyle/>
            <a:p>
              <a:pPr algn="ctr" defTabSz="653064" fontAlgn="base">
                <a:spcBef>
                  <a:spcPct val="0"/>
                </a:spcBef>
                <a:spcAft>
                  <a:spcPct val="0"/>
                </a:spcAft>
              </a:pP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ASEAN</a:t>
              </a:r>
              <a:endParaRPr lang="ja-JP"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角丸四角形 51"/>
            <p:cNvSpPr/>
            <p:nvPr/>
          </p:nvSpPr>
          <p:spPr bwMode="auto">
            <a:xfrm>
              <a:off x="5374368" y="1263642"/>
              <a:ext cx="4256218" cy="564726"/>
            </a:xfrm>
            <a:prstGeom prst="roundRect">
              <a:avLst>
                <a:gd name="adj" fmla="val 12227"/>
              </a:avLst>
            </a:prstGeom>
            <a:noFill/>
            <a:ln/>
          </p:spPr>
          <p:style>
            <a:lnRef idx="2">
              <a:schemeClr val="accent3">
                <a:shade val="50000"/>
              </a:schemeClr>
            </a:lnRef>
            <a:fillRef idx="1">
              <a:schemeClr val="accent3"/>
            </a:fillRef>
            <a:effectRef idx="0">
              <a:schemeClr val="accent3"/>
            </a:effectRef>
            <a:fontRef idx="minor">
              <a:schemeClr val="lt1"/>
            </a:fontRef>
          </p:style>
          <p:txBody>
            <a:bodyPr wrap="square" lIns="17983" tIns="10790" rIns="17983" bIns="10790">
              <a:spAutoFit/>
            </a:bodyPr>
            <a:lstStyle/>
            <a:p>
              <a:pPr marL="125483" indent="-125483" defTabSz="653064" fontAlgn="base">
                <a:spcBef>
                  <a:spcPct val="0"/>
                </a:spcBef>
                <a:spcAft>
                  <a:spcPct val="0"/>
                </a:spcAft>
                <a:defRPr/>
              </a:pPr>
              <a:r>
                <a:rPr lang="ja-JP" altLang="en-US" sz="1000" dirty="0">
                  <a:solidFill>
                    <a:prstClr val="black"/>
                  </a:solidFill>
                  <a:latin typeface="ＭＳ ゴシック" panose="020B0609070205080204" pitchFamily="49" charset="-128"/>
                  <a:ea typeface="ＭＳ ゴシック" panose="020B0609070205080204" pitchFamily="49" charset="-128"/>
                </a:rPr>
                <a:t>○オバマ政権は</a:t>
              </a:r>
              <a:r>
                <a:rPr lang="ja-JP" altLang="en-US" sz="1000" u="sng" dirty="0">
                  <a:solidFill>
                    <a:prstClr val="black"/>
                  </a:solidFill>
                  <a:latin typeface="ＭＳ ゴシック" panose="020B0609070205080204" pitchFamily="49" charset="-128"/>
                  <a:ea typeface="ＭＳ ゴシック" panose="020B0609070205080204" pitchFamily="49" charset="-128"/>
                </a:rPr>
                <a:t>「</a:t>
              </a:r>
              <a:r>
                <a:rPr lang="en-US" altLang="ja-JP" sz="1000" u="sng" dirty="0">
                  <a:solidFill>
                    <a:prstClr val="black"/>
                  </a:solidFill>
                  <a:latin typeface="ＭＳ ゴシック" panose="020B0609070205080204" pitchFamily="49" charset="-128"/>
                  <a:ea typeface="ＭＳ ゴシック" panose="020B0609070205080204" pitchFamily="49" charset="-128"/>
                </a:rPr>
                <a:t>2020</a:t>
              </a:r>
              <a:r>
                <a:rPr lang="ja-JP" altLang="en-US" sz="1000" u="sng" dirty="0">
                  <a:solidFill>
                    <a:prstClr val="black"/>
                  </a:solidFill>
                  <a:latin typeface="ＭＳ ゴシック" panose="020B0609070205080204" pitchFamily="49" charset="-128"/>
                  <a:ea typeface="ＭＳ ゴシック" panose="020B0609070205080204" pitchFamily="49" charset="-128"/>
                </a:rPr>
                <a:t>年までに大学卒業者比率を世界一に」</a:t>
              </a:r>
              <a:r>
                <a:rPr lang="ja-JP" altLang="en-US" sz="1000" dirty="0">
                  <a:solidFill>
                    <a:prstClr val="black"/>
                  </a:solidFill>
                  <a:latin typeface="ＭＳ ゴシック" panose="020B0609070205080204" pitchFamily="49" charset="-128"/>
                  <a:ea typeface="ＭＳ ゴシック" panose="020B0609070205080204" pitchFamily="49" charset="-128"/>
                </a:rPr>
                <a:t>と宣言</a:t>
              </a:r>
              <a:r>
                <a:rPr lang="ja-JP" altLang="en-US" sz="1000" dirty="0" smtClean="0">
                  <a:solidFill>
                    <a:prstClr val="black"/>
                  </a:solidFill>
                  <a:latin typeface="ＭＳ ゴシック" panose="020B0609070205080204" pitchFamily="49" charset="-128"/>
                  <a:ea typeface="ＭＳ ゴシック" panose="020B0609070205080204" pitchFamily="49" charset="-128"/>
                </a:rPr>
                <a:t>し，コミュニティ</a:t>
              </a:r>
              <a:r>
                <a:rPr lang="ja-JP" altLang="en-US" sz="1000" dirty="0">
                  <a:solidFill>
                    <a:prstClr val="black"/>
                  </a:solidFill>
                  <a:latin typeface="ＭＳ ゴシック" panose="020B0609070205080204" pitchFamily="49" charset="-128"/>
                  <a:ea typeface="ＭＳ ゴシック" panose="020B0609070205080204" pitchFamily="49" charset="-128"/>
                </a:rPr>
                <a:t>・カレッジ卒業者を</a:t>
              </a:r>
              <a:r>
                <a:rPr lang="en-US" altLang="ja-JP" sz="1000" dirty="0">
                  <a:solidFill>
                    <a:prstClr val="black"/>
                  </a:solidFill>
                  <a:latin typeface="ＭＳ ゴシック" panose="020B0609070205080204" pitchFamily="49" charset="-128"/>
                  <a:ea typeface="ＭＳ ゴシック" panose="020B0609070205080204" pitchFamily="49" charset="-128"/>
                </a:rPr>
                <a:t>500</a:t>
              </a:r>
              <a:r>
                <a:rPr lang="ja-JP" altLang="en-US" sz="1000" dirty="0">
                  <a:solidFill>
                    <a:prstClr val="black"/>
                  </a:solidFill>
                  <a:latin typeface="ＭＳ ゴシック" panose="020B0609070205080204" pitchFamily="49" charset="-128"/>
                  <a:ea typeface="ＭＳ ゴシック" panose="020B0609070205080204" pitchFamily="49" charset="-128"/>
                </a:rPr>
                <a:t>万人増加する計画を</a:t>
              </a:r>
              <a:r>
                <a:rPr lang="en-US" altLang="ja-JP" sz="1000" dirty="0">
                  <a:solidFill>
                    <a:prstClr val="black"/>
                  </a:solidFill>
                  <a:latin typeface="ＭＳ ゴシック" panose="020B0609070205080204" pitchFamily="49" charset="-128"/>
                  <a:ea typeface="ＭＳ ゴシック" panose="020B0609070205080204" pitchFamily="49" charset="-128"/>
                </a:rPr>
                <a:t>2011</a:t>
              </a:r>
              <a:r>
                <a:rPr lang="ja-JP" altLang="en-US" sz="1000" dirty="0">
                  <a:solidFill>
                    <a:prstClr val="black"/>
                  </a:solidFill>
                  <a:latin typeface="ＭＳ ゴシック" panose="020B0609070205080204" pitchFamily="49" charset="-128"/>
                  <a:ea typeface="ＭＳ ゴシック" panose="020B0609070205080204" pitchFamily="49" charset="-128"/>
                </a:rPr>
                <a:t>年から開始。</a:t>
              </a:r>
              <a:endParaRPr lang="en-US" altLang="ja-JP" sz="1000" dirty="0">
                <a:solidFill>
                  <a:prstClr val="black"/>
                </a:solidFill>
                <a:latin typeface="ＭＳ ゴシック" panose="020B0609070205080204" pitchFamily="49" charset="-128"/>
                <a:ea typeface="ＭＳ ゴシック" panose="020B0609070205080204" pitchFamily="49" charset="-128"/>
              </a:endParaRPr>
            </a:p>
          </p:txBody>
        </p:sp>
        <p:sp>
          <p:nvSpPr>
            <p:cNvPr id="53" name="AutoShape 25"/>
            <p:cNvSpPr>
              <a:spLocks noChangeArrowheads="1"/>
            </p:cNvSpPr>
            <p:nvPr/>
          </p:nvSpPr>
          <p:spPr bwMode="auto">
            <a:xfrm>
              <a:off x="5374350" y="1023999"/>
              <a:ext cx="1269206" cy="221236"/>
            </a:xfrm>
            <a:prstGeom prst="roundRect">
              <a:avLst>
                <a:gd name="adj" fmla="val 16176"/>
              </a:avLst>
            </a:prstGeom>
            <a:solidFill>
              <a:srgbClr val="99CCFF"/>
            </a:solidFill>
            <a:ln>
              <a:noFill/>
            </a:ln>
            <a:extLst>
              <a:ext uri="{91240B29-F687-4F45-9708-019B960494DF}">
                <a14:hiddenLine xmlns:a14="http://schemas.microsoft.com/office/drawing/2010/main" w="28575" algn="ctr">
                  <a:solidFill>
                    <a:srgbClr val="000000"/>
                  </a:solidFill>
                  <a:round/>
                  <a:headEnd/>
                  <a:tailEnd/>
                </a14:hiddenLine>
              </a:ext>
            </a:extLst>
          </p:spPr>
          <p:txBody>
            <a:bodyPr lIns="17983" tIns="10790" rIns="17983" bIns="10790" anchor="ctr">
              <a:spAutoFit/>
            </a:bodyPr>
            <a:lstStyle/>
            <a:p>
              <a:pPr algn="ctr" defTabSz="653064" fontAlgn="base">
                <a:spcBef>
                  <a:spcPct val="0"/>
                </a:spcBef>
                <a:spcAft>
                  <a:spcPct val="0"/>
                </a:spcAft>
              </a:pPr>
              <a:r>
                <a:rPr lang="ja-JP" altLang="en-US" sz="1100">
                  <a:solidFill>
                    <a:srgbClr val="000000"/>
                  </a:solidFill>
                  <a:latin typeface="Meiryo UI" panose="020B0604030504040204" pitchFamily="50" charset="-128"/>
                  <a:ea typeface="Meiryo UI" panose="020B0604030504040204" pitchFamily="50" charset="-128"/>
                  <a:cs typeface="Meiryo UI" panose="020B0604030504040204" pitchFamily="50" charset="-128"/>
                </a:rPr>
                <a:t>米国</a:t>
              </a:r>
              <a:endParaRPr lang="ja-JP" altLang="ja-JP" sz="11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bwMode="auto">
            <a:xfrm>
              <a:off x="5384801" y="2187722"/>
              <a:ext cx="4245786" cy="384969"/>
            </a:xfrm>
            <a:prstGeom prst="roundRect">
              <a:avLst>
                <a:gd name="adj" fmla="val 13410"/>
              </a:avLst>
            </a:prstGeom>
            <a:noFill/>
            <a:ln/>
          </p:spPr>
          <p:style>
            <a:lnRef idx="2">
              <a:schemeClr val="accent3">
                <a:shade val="50000"/>
              </a:schemeClr>
            </a:lnRef>
            <a:fillRef idx="1">
              <a:schemeClr val="accent3"/>
            </a:fillRef>
            <a:effectRef idx="0">
              <a:schemeClr val="accent3"/>
            </a:effectRef>
            <a:fontRef idx="minor">
              <a:schemeClr val="lt1"/>
            </a:fontRef>
          </p:style>
          <p:txBody>
            <a:bodyPr wrap="square" lIns="17983" tIns="10790" rIns="17983" bIns="10790">
              <a:spAutoFit/>
            </a:bodyPr>
            <a:lstStyle/>
            <a:p>
              <a:pPr marL="125483" indent="-125483" defTabSz="653064" fontAlgn="base">
                <a:spcBef>
                  <a:spcPct val="0"/>
                </a:spcBef>
                <a:spcAft>
                  <a:spcPct val="0"/>
                </a:spcAft>
                <a:defRPr/>
              </a:pPr>
              <a:r>
                <a:rPr lang="ja-JP" altLang="en-US" sz="1000" dirty="0">
                  <a:solidFill>
                    <a:prstClr val="black"/>
                  </a:solidFill>
                  <a:latin typeface="ＭＳ ゴシック" panose="020B0609070205080204" pitchFamily="49" charset="-128"/>
                  <a:ea typeface="ＭＳ ゴシック" panose="020B0609070205080204" pitchFamily="49" charset="-128"/>
                </a:rPr>
                <a:t>○</a:t>
              </a:r>
              <a:r>
                <a:rPr lang="en-US" altLang="ja-JP" sz="1000" dirty="0">
                  <a:solidFill>
                    <a:prstClr val="black"/>
                  </a:solidFill>
                  <a:latin typeface="ＭＳ ゴシック" panose="020B0609070205080204" pitchFamily="49" charset="-128"/>
                  <a:ea typeface="ＭＳ ゴシック" panose="020B0609070205080204" pitchFamily="49" charset="-128"/>
                </a:rPr>
                <a:t>2020</a:t>
              </a:r>
              <a:r>
                <a:rPr lang="ja-JP" altLang="en-US" sz="1000" dirty="0">
                  <a:solidFill>
                    <a:prstClr val="black"/>
                  </a:solidFill>
                  <a:latin typeface="ＭＳ ゴシック" panose="020B0609070205080204" pitchFamily="49" charset="-128"/>
                  <a:ea typeface="ＭＳ ゴシック" panose="020B0609070205080204" pitchFamily="49" charset="-128"/>
                </a:rPr>
                <a:t>年までの欧州の経済成長と雇用に関する包括的な計画「</a:t>
              </a:r>
              <a:r>
                <a:rPr lang="ja-JP" altLang="en-US" sz="1000" dirty="0" smtClean="0">
                  <a:solidFill>
                    <a:prstClr val="black"/>
                  </a:solidFill>
                  <a:latin typeface="ＭＳ ゴシック" panose="020B0609070205080204" pitchFamily="49" charset="-128"/>
                  <a:ea typeface="ＭＳ ゴシック" panose="020B0609070205080204" pitchFamily="49" charset="-128"/>
                </a:rPr>
                <a:t>欧州</a:t>
              </a:r>
              <a:r>
                <a:rPr lang="en-US" altLang="ja-JP" sz="1000" dirty="0" smtClean="0">
                  <a:solidFill>
                    <a:prstClr val="black"/>
                  </a:solidFill>
                  <a:latin typeface="ＭＳ ゴシック" panose="020B0609070205080204" pitchFamily="49" charset="-128"/>
                  <a:ea typeface="ＭＳ ゴシック" panose="020B0609070205080204" pitchFamily="49" charset="-128"/>
                </a:rPr>
                <a:t>2020</a:t>
              </a:r>
              <a:r>
                <a:rPr lang="ja-JP" altLang="en-US" sz="1000" dirty="0" smtClean="0">
                  <a:solidFill>
                    <a:prstClr val="black"/>
                  </a:solidFill>
                  <a:latin typeface="ＭＳ ゴシック" panose="020B0609070205080204" pitchFamily="49" charset="-128"/>
                  <a:ea typeface="ＭＳ ゴシック" panose="020B0609070205080204" pitchFamily="49" charset="-128"/>
                </a:rPr>
                <a:t>」</a:t>
              </a:r>
              <a:r>
                <a:rPr lang="ja-JP" altLang="en-US" sz="1000" dirty="0">
                  <a:solidFill>
                    <a:prstClr val="black"/>
                  </a:solidFill>
                  <a:latin typeface="ＭＳ ゴシック" panose="020B0609070205080204" pitchFamily="49" charset="-128"/>
                  <a:ea typeface="ＭＳ ゴシック" panose="020B0609070205080204" pitchFamily="49" charset="-128"/>
                </a:rPr>
                <a:t>に</a:t>
              </a:r>
              <a:r>
                <a:rPr lang="ja-JP" altLang="en-US" sz="1000" dirty="0" smtClean="0">
                  <a:solidFill>
                    <a:prstClr val="black"/>
                  </a:solidFill>
                  <a:latin typeface="ＭＳ ゴシック" panose="020B0609070205080204" pitchFamily="49" charset="-128"/>
                  <a:ea typeface="ＭＳ ゴシック" panose="020B0609070205080204" pitchFamily="49" charset="-128"/>
                </a:rPr>
                <a:t>おいて，</a:t>
              </a:r>
              <a:r>
                <a:rPr lang="ja-JP" altLang="en-US" sz="1000" u="sng" dirty="0" smtClean="0">
                  <a:solidFill>
                    <a:prstClr val="black"/>
                  </a:solidFill>
                  <a:latin typeface="ＭＳ ゴシック" panose="020B0609070205080204" pitchFamily="49" charset="-128"/>
                  <a:ea typeface="ＭＳ ゴシック" panose="020B0609070205080204" pitchFamily="49" charset="-128"/>
                </a:rPr>
                <a:t>高等</a:t>
              </a:r>
              <a:r>
                <a:rPr lang="ja-JP" altLang="en-US" sz="1000" u="sng" dirty="0">
                  <a:solidFill>
                    <a:prstClr val="black"/>
                  </a:solidFill>
                  <a:latin typeface="ＭＳ ゴシック" panose="020B0609070205080204" pitchFamily="49" charset="-128"/>
                  <a:ea typeface="ＭＳ ゴシック" panose="020B0609070205080204" pitchFamily="49" charset="-128"/>
                </a:rPr>
                <a:t>教育修了者の増加</a:t>
              </a:r>
              <a:r>
                <a:rPr lang="ja-JP" altLang="en-US" sz="1000" dirty="0">
                  <a:solidFill>
                    <a:prstClr val="black"/>
                  </a:solidFill>
                  <a:latin typeface="ＭＳ ゴシック" panose="020B0609070205080204" pitchFamily="49" charset="-128"/>
                  <a:ea typeface="ＭＳ ゴシック" panose="020B0609070205080204" pitchFamily="49" charset="-128"/>
                </a:rPr>
                <a:t>を掲げる。</a:t>
              </a:r>
              <a:endParaRPr lang="en-US" altLang="ja-JP" sz="1000" dirty="0">
                <a:solidFill>
                  <a:prstClr val="black"/>
                </a:solidFill>
                <a:latin typeface="ＭＳ ゴシック" panose="020B0609070205080204" pitchFamily="49" charset="-128"/>
                <a:ea typeface="ＭＳ ゴシック" panose="020B0609070205080204" pitchFamily="49" charset="-128"/>
              </a:endParaRPr>
            </a:p>
          </p:txBody>
        </p:sp>
        <p:sp>
          <p:nvSpPr>
            <p:cNvPr id="55" name="AutoShape 25"/>
            <p:cNvSpPr>
              <a:spLocks noChangeArrowheads="1"/>
            </p:cNvSpPr>
            <p:nvPr/>
          </p:nvSpPr>
          <p:spPr bwMode="auto">
            <a:xfrm>
              <a:off x="5374350" y="1933767"/>
              <a:ext cx="1269206" cy="221236"/>
            </a:xfrm>
            <a:prstGeom prst="roundRect">
              <a:avLst>
                <a:gd name="adj" fmla="val 16176"/>
              </a:avLst>
            </a:prstGeom>
            <a:solidFill>
              <a:srgbClr val="99CCFF"/>
            </a:solidFill>
            <a:ln>
              <a:noFill/>
            </a:ln>
            <a:extLst>
              <a:ext uri="{91240B29-F687-4F45-9708-019B960494DF}">
                <a14:hiddenLine xmlns:a14="http://schemas.microsoft.com/office/drawing/2010/main" w="28575" algn="ctr">
                  <a:solidFill>
                    <a:srgbClr val="000000"/>
                  </a:solidFill>
                  <a:round/>
                  <a:headEnd/>
                  <a:tailEnd/>
                </a14:hiddenLine>
              </a:ext>
            </a:extLst>
          </p:spPr>
          <p:txBody>
            <a:bodyPr lIns="17983" tIns="10790" rIns="17983" bIns="10790" anchor="ctr">
              <a:spAutoFit/>
            </a:bodyPr>
            <a:lstStyle/>
            <a:p>
              <a:pPr algn="ctr" defTabSz="653064" fontAlgn="base">
                <a:spcBef>
                  <a:spcPct val="0"/>
                </a:spcBef>
                <a:spcAft>
                  <a:spcPct val="0"/>
                </a:spcAft>
              </a:pPr>
              <a:r>
                <a:rPr lang="ja-JP" altLang="en-US" sz="1100">
                  <a:solidFill>
                    <a:srgbClr val="000000"/>
                  </a:solidFill>
                  <a:latin typeface="Meiryo UI" panose="020B0604030504040204" pitchFamily="50" charset="-128"/>
                  <a:ea typeface="Meiryo UI" panose="020B0604030504040204" pitchFamily="50" charset="-128"/>
                  <a:cs typeface="Meiryo UI" panose="020B0604030504040204" pitchFamily="50" charset="-128"/>
                </a:rPr>
                <a:t>欧州</a:t>
              </a:r>
              <a:endParaRPr lang="ja-JP" altLang="ja-JP" sz="11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graphicFrame>
        <p:nvGraphicFramePr>
          <p:cNvPr id="56" name="グラフ 55"/>
          <p:cNvGraphicFramePr/>
          <p:nvPr>
            <p:extLst>
              <p:ext uri="{D42A27DB-BD31-4B8C-83A1-F6EECF244321}">
                <p14:modId xmlns:p14="http://schemas.microsoft.com/office/powerpoint/2010/main" val="1282429949"/>
              </p:ext>
            </p:extLst>
          </p:nvPr>
        </p:nvGraphicFramePr>
        <p:xfrm>
          <a:off x="5235" y="1107595"/>
          <a:ext cx="4941494" cy="5391669"/>
        </p:xfrm>
        <a:graphic>
          <a:graphicData uri="http://schemas.openxmlformats.org/drawingml/2006/chart">
            <c:chart xmlns:c="http://schemas.openxmlformats.org/drawingml/2006/chart" xmlns:r="http://schemas.openxmlformats.org/officeDocument/2006/relationships" r:id="rId2"/>
          </a:graphicData>
        </a:graphic>
      </p:graphicFrame>
      <p:grpSp>
        <p:nvGrpSpPr>
          <p:cNvPr id="57" name="グループ化 56"/>
          <p:cNvGrpSpPr/>
          <p:nvPr/>
        </p:nvGrpSpPr>
        <p:grpSpPr>
          <a:xfrm>
            <a:off x="957" y="1356375"/>
            <a:ext cx="4982956" cy="5264727"/>
            <a:chOff x="1136781" y="384940"/>
            <a:chExt cx="7879128" cy="6426191"/>
          </a:xfrm>
        </p:grpSpPr>
        <p:cxnSp>
          <p:nvCxnSpPr>
            <p:cNvPr id="58" name="直線コネクタ 57"/>
            <p:cNvCxnSpPr/>
            <p:nvPr/>
          </p:nvCxnSpPr>
          <p:spPr>
            <a:xfrm flipV="1">
              <a:off x="3699836" y="1441242"/>
              <a:ext cx="0" cy="432000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1136781" y="384940"/>
              <a:ext cx="949281" cy="281756"/>
            </a:xfrm>
            <a:prstGeom prst="rect">
              <a:avLst/>
            </a:prstGeom>
            <a:noFill/>
          </p:spPr>
          <p:txBody>
            <a:bodyPr wrap="none" rtlCol="0">
              <a:spAutoFit/>
            </a:bodyPr>
            <a:lstStyle/>
            <a:p>
              <a:pPr defTabSz="653064" fontAlgn="base">
                <a:spcBef>
                  <a:spcPct val="0"/>
                </a:spcBef>
                <a:spcAft>
                  <a:spcPct val="0"/>
                </a:spcAft>
              </a:pPr>
              <a:r>
                <a:rPr lang="ja-JP" altLang="en-US" sz="900" dirty="0">
                  <a:solidFill>
                    <a:srgbClr val="000000"/>
                  </a:solidFill>
                </a:rPr>
                <a:t>（万人）</a:t>
              </a:r>
            </a:p>
          </p:txBody>
        </p:sp>
        <p:cxnSp>
          <p:nvCxnSpPr>
            <p:cNvPr id="60" name="直線コネクタ 59"/>
            <p:cNvCxnSpPr/>
            <p:nvPr/>
          </p:nvCxnSpPr>
          <p:spPr>
            <a:xfrm flipV="1">
              <a:off x="5500036" y="1441242"/>
              <a:ext cx="0" cy="432000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flipV="1">
              <a:off x="7285722" y="1441242"/>
              <a:ext cx="0" cy="432000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flipV="1">
              <a:off x="8178846" y="1441242"/>
              <a:ext cx="0" cy="432000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flipV="1">
              <a:off x="8552838" y="1441242"/>
              <a:ext cx="0" cy="435600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1378052" y="6371662"/>
              <a:ext cx="7637857" cy="432027"/>
            </a:xfrm>
            <a:prstGeom prst="rect">
              <a:avLst/>
            </a:prstGeom>
            <a:noFill/>
          </p:spPr>
          <p:txBody>
            <a:bodyPr wrap="square" rtlCol="0">
              <a:spAutoFit/>
            </a:bodyPr>
            <a:lstStyle/>
            <a:p>
              <a:pPr defTabSz="653064" fontAlgn="base">
                <a:spcBef>
                  <a:spcPct val="0"/>
                </a:spcBef>
                <a:spcAft>
                  <a:spcPct val="0"/>
                </a:spcAft>
              </a:pPr>
              <a:r>
                <a:rPr lang="en-US" altLang="ja-JP" sz="900" dirty="0">
                  <a:solidFill>
                    <a:srgbClr val="000000"/>
                  </a:solidFill>
                  <a:latin typeface="ＭＳ ゴシック" panose="020B0609070205080204" pitchFamily="49" charset="-128"/>
                  <a:ea typeface="ＭＳ ゴシック" panose="020B0609070205080204" pitchFamily="49" charset="-128"/>
                </a:rPr>
                <a:t>【</a:t>
              </a:r>
              <a:r>
                <a:rPr lang="ja-JP" altLang="en-US" sz="900" dirty="0">
                  <a:solidFill>
                    <a:srgbClr val="000000"/>
                  </a:solidFill>
                  <a:latin typeface="ＭＳ ゴシック" panose="020B0609070205080204" pitchFamily="49" charset="-128"/>
                  <a:ea typeface="ＭＳ ゴシック" panose="020B0609070205080204" pitchFamily="49" charset="-128"/>
                </a:rPr>
                <a:t>参考</a:t>
              </a:r>
              <a:r>
                <a:rPr lang="en-US" altLang="ja-JP" sz="900" dirty="0">
                  <a:solidFill>
                    <a:srgbClr val="000000"/>
                  </a:solidFill>
                  <a:latin typeface="ＭＳ ゴシック" panose="020B0609070205080204" pitchFamily="49" charset="-128"/>
                  <a:ea typeface="ＭＳ ゴシック" panose="020B0609070205080204" pitchFamily="49" charset="-128"/>
                </a:rPr>
                <a:t>】</a:t>
              </a:r>
              <a:r>
                <a:rPr lang="ja-JP" altLang="en-US" sz="900" dirty="0">
                  <a:solidFill>
                    <a:srgbClr val="000000"/>
                  </a:solidFill>
                  <a:latin typeface="ＭＳ ゴシック" panose="020B0609070205080204" pitchFamily="49" charset="-128"/>
                  <a:ea typeface="ＭＳ ゴシック" panose="020B0609070205080204" pitchFamily="49" charset="-128"/>
                </a:rPr>
                <a:t>日本の学生数（万人）　 （大学・短大・専門学校）　</a:t>
              </a:r>
              <a:endParaRPr lang="en-US" altLang="ja-JP" sz="900" dirty="0">
                <a:solidFill>
                  <a:srgbClr val="000000"/>
                </a:solidFill>
                <a:latin typeface="ＭＳ ゴシック" panose="020B0609070205080204" pitchFamily="49" charset="-128"/>
                <a:ea typeface="ＭＳ ゴシック" panose="020B0609070205080204" pitchFamily="49" charset="-128"/>
              </a:endParaRPr>
            </a:p>
            <a:p>
              <a:pPr defTabSz="653064" fontAlgn="base">
                <a:spcBef>
                  <a:spcPct val="0"/>
                </a:spcBef>
                <a:spcAft>
                  <a:spcPct val="0"/>
                </a:spcAft>
              </a:pPr>
              <a:r>
                <a:rPr lang="ja-JP" altLang="en-US" sz="800" dirty="0" smtClean="0">
                  <a:solidFill>
                    <a:srgbClr val="000000"/>
                  </a:solidFill>
                  <a:latin typeface="ＭＳ ゴシック" panose="020B0609070205080204" pitchFamily="49" charset="-128"/>
                  <a:ea typeface="ＭＳ ゴシック" panose="020B0609070205080204" pitchFamily="49" charset="-128"/>
                </a:rPr>
                <a:t> </a:t>
              </a:r>
              <a:r>
                <a:rPr lang="ja-JP" altLang="en-US" sz="800" dirty="0" smtClean="0">
                  <a:solidFill>
                    <a:srgbClr val="000000"/>
                  </a:solidFill>
                  <a:latin typeface="ＭＳ ゴシック" panose="020B0609070205080204" pitchFamily="49" charset="-128"/>
                  <a:ea typeface="ＭＳ ゴシック" panose="020B0609070205080204" pitchFamily="49" charset="-128"/>
                </a:rPr>
                <a:t>　</a:t>
              </a:r>
              <a:r>
                <a:rPr lang="en-US" altLang="ja-JP" sz="800" dirty="0" smtClean="0">
                  <a:solidFill>
                    <a:srgbClr val="000000"/>
                  </a:solidFill>
                  <a:latin typeface="ＭＳ ゴシック" panose="020B0609070205080204" pitchFamily="49" charset="-128"/>
                  <a:ea typeface="ＭＳ ゴシック" panose="020B0609070205080204" pitchFamily="49" charset="-128"/>
                </a:rPr>
                <a:t>180</a:t>
              </a:r>
              <a:r>
                <a:rPr lang="ja-JP" altLang="en-US" sz="800" dirty="0" smtClean="0">
                  <a:solidFill>
                    <a:srgbClr val="000000"/>
                  </a:solidFill>
                  <a:latin typeface="ＭＳ ゴシック" panose="020B0609070205080204" pitchFamily="49" charset="-128"/>
                  <a:ea typeface="ＭＳ ゴシック" panose="020B0609070205080204" pitchFamily="49" charset="-128"/>
                </a:rPr>
                <a:t>           </a:t>
              </a:r>
              <a:r>
                <a:rPr lang="ja-JP" altLang="en-US" sz="800" dirty="0">
                  <a:solidFill>
                    <a:srgbClr val="000000"/>
                  </a:solidFill>
                  <a:latin typeface="ＭＳ ゴシック" panose="020B0609070205080204" pitchFamily="49" charset="-128"/>
                  <a:ea typeface="ＭＳ ゴシック" panose="020B0609070205080204" pitchFamily="49" charset="-128"/>
                </a:rPr>
                <a:t>　  　 　</a:t>
              </a:r>
              <a:r>
                <a:rPr lang="en-US" altLang="ja-JP" sz="800" dirty="0">
                  <a:solidFill>
                    <a:srgbClr val="000000"/>
                  </a:solidFill>
                  <a:latin typeface="ＭＳ ゴシック" panose="020B0609070205080204" pitchFamily="49" charset="-128"/>
                  <a:ea typeface="ＭＳ ゴシック" panose="020B0609070205080204" pitchFamily="49" charset="-128"/>
                </a:rPr>
                <a:t>240</a:t>
              </a:r>
              <a:r>
                <a:rPr lang="ja-JP" altLang="en-US" sz="800" dirty="0">
                  <a:solidFill>
                    <a:srgbClr val="000000"/>
                  </a:solidFill>
                  <a:latin typeface="ＭＳ ゴシック" panose="020B0609070205080204" pitchFamily="49" charset="-128"/>
                  <a:ea typeface="ＭＳ ゴシック" panose="020B0609070205080204" pitchFamily="49" charset="-128"/>
                </a:rPr>
                <a:t>　　　　　　 　　  </a:t>
              </a:r>
              <a:r>
                <a:rPr lang="en-US" altLang="ja-JP" sz="800" dirty="0">
                  <a:solidFill>
                    <a:srgbClr val="000000"/>
                  </a:solidFill>
                  <a:latin typeface="ＭＳ ゴシック" panose="020B0609070205080204" pitchFamily="49" charset="-128"/>
                  <a:ea typeface="ＭＳ ゴシック" panose="020B0609070205080204" pitchFamily="49" charset="-128"/>
                </a:rPr>
                <a:t>270</a:t>
              </a:r>
              <a:r>
                <a:rPr lang="ja-JP" altLang="en-US" sz="800" dirty="0">
                  <a:solidFill>
                    <a:srgbClr val="000000"/>
                  </a:solidFill>
                  <a:latin typeface="ＭＳ ゴシック" panose="020B0609070205080204" pitchFamily="49" charset="-128"/>
                  <a:ea typeface="ＭＳ ゴシック" panose="020B0609070205080204" pitchFamily="49" charset="-128"/>
                </a:rPr>
                <a:t>　</a:t>
              </a:r>
              <a:r>
                <a:rPr lang="ja-JP" altLang="en-US" sz="800" dirty="0" smtClean="0">
                  <a:solidFill>
                    <a:srgbClr val="000000"/>
                  </a:solidFill>
                  <a:latin typeface="ＭＳ ゴシック" panose="020B0609070205080204" pitchFamily="49" charset="-128"/>
                  <a:ea typeface="ＭＳ ゴシック" panose="020B0609070205080204" pitchFamily="49" charset="-128"/>
                </a:rPr>
                <a:t>     </a:t>
              </a:r>
              <a:r>
                <a:rPr lang="ja-JP" altLang="en-US" sz="800" dirty="0">
                  <a:solidFill>
                    <a:srgbClr val="000000"/>
                  </a:solidFill>
                  <a:latin typeface="ＭＳ ゴシック" panose="020B0609070205080204" pitchFamily="49" charset="-128"/>
                  <a:ea typeface="ＭＳ ゴシック" panose="020B0609070205080204" pitchFamily="49" charset="-128"/>
                </a:rPr>
                <a:t>　    　　　</a:t>
              </a:r>
              <a:r>
                <a:rPr lang="en-US" altLang="ja-JP" sz="800" dirty="0" smtClean="0">
                  <a:solidFill>
                    <a:srgbClr val="000000"/>
                  </a:solidFill>
                  <a:latin typeface="ＭＳ ゴシック" panose="020B0609070205080204" pitchFamily="49" charset="-128"/>
                  <a:ea typeface="ＭＳ ゴシック" panose="020B0609070205080204" pitchFamily="49" charset="-128"/>
                </a:rPr>
                <a:t>400</a:t>
              </a:r>
              <a:r>
                <a:rPr lang="ja-JP" altLang="en-US" sz="800" dirty="0">
                  <a:solidFill>
                    <a:srgbClr val="000000"/>
                  </a:solidFill>
                  <a:latin typeface="ＭＳ ゴシック" panose="020B0609070205080204" pitchFamily="49" charset="-128"/>
                  <a:ea typeface="ＭＳ ゴシック" panose="020B0609070205080204" pitchFamily="49" charset="-128"/>
                </a:rPr>
                <a:t>　 　　</a:t>
              </a:r>
              <a:r>
                <a:rPr lang="ja-JP" altLang="en-US" sz="800" dirty="0" smtClean="0">
                  <a:solidFill>
                    <a:srgbClr val="000000"/>
                  </a:solidFill>
                  <a:latin typeface="ＭＳ ゴシック" panose="020B0609070205080204" pitchFamily="49" charset="-128"/>
                  <a:ea typeface="ＭＳ ゴシック" panose="020B0609070205080204" pitchFamily="49" charset="-128"/>
                </a:rPr>
                <a:t> </a:t>
              </a:r>
              <a:r>
                <a:rPr lang="en-US" altLang="ja-JP" sz="800" dirty="0" smtClean="0">
                  <a:solidFill>
                    <a:srgbClr val="000000"/>
                  </a:solidFill>
                  <a:latin typeface="ＭＳ ゴシック" panose="020B0609070205080204" pitchFamily="49" charset="-128"/>
                  <a:ea typeface="ＭＳ ゴシック" panose="020B0609070205080204" pitchFamily="49" charset="-128"/>
                </a:rPr>
                <a:t>400</a:t>
              </a:r>
              <a:r>
                <a:rPr lang="ja-JP" altLang="en-US" sz="800" dirty="0">
                  <a:solidFill>
                    <a:srgbClr val="000000"/>
                  </a:solidFill>
                  <a:latin typeface="ＭＳ ゴシック" panose="020B0609070205080204" pitchFamily="49" charset="-128"/>
                  <a:ea typeface="ＭＳ ゴシック" panose="020B0609070205080204" pitchFamily="49" charset="-128"/>
                </a:rPr>
                <a:t>　</a:t>
              </a:r>
              <a:r>
                <a:rPr lang="ja-JP" altLang="en-US" sz="800" dirty="0" smtClean="0">
                  <a:solidFill>
                    <a:srgbClr val="000000"/>
                  </a:solidFill>
                  <a:latin typeface="ＭＳ ゴシック" panose="020B0609070205080204" pitchFamily="49" charset="-128"/>
                  <a:ea typeface="ＭＳ ゴシック" panose="020B0609070205080204" pitchFamily="49" charset="-128"/>
                </a:rPr>
                <a:t> </a:t>
              </a:r>
              <a:r>
                <a:rPr lang="en-US" altLang="ja-JP" sz="800" dirty="0" smtClean="0">
                  <a:solidFill>
                    <a:srgbClr val="000000"/>
                  </a:solidFill>
                  <a:latin typeface="ＭＳ ゴシック" panose="020B0609070205080204" pitchFamily="49" charset="-128"/>
                  <a:ea typeface="ＭＳ ゴシック" panose="020B0609070205080204" pitchFamily="49" charset="-128"/>
                </a:rPr>
                <a:t>400</a:t>
              </a:r>
              <a:endParaRPr lang="en-US" altLang="ja-JP" sz="800" dirty="0">
                <a:solidFill>
                  <a:srgbClr val="000000"/>
                </a:solidFill>
                <a:latin typeface="ＭＳ ゴシック" panose="020B0609070205080204" pitchFamily="49" charset="-128"/>
                <a:ea typeface="ＭＳ ゴシック" panose="020B0609070205080204" pitchFamily="49" charset="-128"/>
              </a:endParaRPr>
            </a:p>
          </p:txBody>
        </p:sp>
        <p:sp>
          <p:nvSpPr>
            <p:cNvPr id="65" name="大かっこ 64"/>
            <p:cNvSpPr/>
            <p:nvPr/>
          </p:nvSpPr>
          <p:spPr>
            <a:xfrm>
              <a:off x="1396829" y="6408110"/>
              <a:ext cx="7512300" cy="403021"/>
            </a:xfrm>
            <a:prstGeom prst="bracketPair">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53064" fontAlgn="base">
                <a:spcBef>
                  <a:spcPct val="0"/>
                </a:spcBef>
                <a:spcAft>
                  <a:spcPct val="0"/>
                </a:spcAft>
              </a:pPr>
              <a:endParaRPr lang="ja-JP" altLang="en-US">
                <a:solidFill>
                  <a:srgbClr val="000000"/>
                </a:solidFill>
              </a:endParaRPr>
            </a:p>
          </p:txBody>
        </p:sp>
        <p:sp>
          <p:nvSpPr>
            <p:cNvPr id="66" name="テキスト ボックス 65"/>
            <p:cNvSpPr txBox="1"/>
            <p:nvPr/>
          </p:nvSpPr>
          <p:spPr>
            <a:xfrm>
              <a:off x="5679759" y="4720322"/>
              <a:ext cx="1113237" cy="281756"/>
            </a:xfrm>
            <a:prstGeom prst="rect">
              <a:avLst/>
            </a:prstGeom>
            <a:solidFill>
              <a:schemeClr val="bg1">
                <a:alpha val="50000"/>
              </a:schemeClr>
            </a:solidFill>
          </p:spPr>
          <p:txBody>
            <a:bodyPr wrap="none" rtlCol="0">
              <a:spAutoFit/>
            </a:bodyPr>
            <a:lstStyle/>
            <a:p>
              <a:pPr defTabSz="653064" fontAlgn="base">
                <a:spcBef>
                  <a:spcPct val="0"/>
                </a:spcBef>
                <a:spcAft>
                  <a:spcPct val="0"/>
                </a:spcAft>
              </a:pPr>
              <a:r>
                <a:rPr lang="ja-JP" altLang="en-US" sz="900" dirty="0">
                  <a:solidFill>
                    <a:srgbClr val="000000">
                      <a:lumMod val="75000"/>
                      <a:lumOff val="25000"/>
                    </a:srgbClr>
                  </a:solidFill>
                  <a:latin typeface="ＭＳ Ｐゴシック"/>
                </a:rPr>
                <a:t>北米・西欧</a:t>
              </a:r>
            </a:p>
          </p:txBody>
        </p:sp>
        <p:sp>
          <p:nvSpPr>
            <p:cNvPr id="67" name="テキスト ボックス 66"/>
            <p:cNvSpPr txBox="1"/>
            <p:nvPr/>
          </p:nvSpPr>
          <p:spPr>
            <a:xfrm>
              <a:off x="3735499" y="4379420"/>
              <a:ext cx="1790001" cy="281756"/>
            </a:xfrm>
            <a:prstGeom prst="rect">
              <a:avLst/>
            </a:prstGeom>
            <a:solidFill>
              <a:schemeClr val="bg1">
                <a:alpha val="50000"/>
              </a:schemeClr>
            </a:solidFill>
          </p:spPr>
          <p:txBody>
            <a:bodyPr wrap="none" rtlCol="0">
              <a:spAutoFit/>
            </a:bodyPr>
            <a:lstStyle/>
            <a:p>
              <a:pPr defTabSz="653064" fontAlgn="base">
                <a:spcBef>
                  <a:spcPct val="0"/>
                </a:spcBef>
                <a:spcAft>
                  <a:spcPct val="0"/>
                </a:spcAft>
              </a:pPr>
              <a:r>
                <a:rPr lang="ja-JP" altLang="en-US" sz="900" dirty="0">
                  <a:solidFill>
                    <a:srgbClr val="000000">
                      <a:lumMod val="75000"/>
                      <a:lumOff val="25000"/>
                    </a:srgbClr>
                  </a:solidFill>
                  <a:latin typeface="ＭＳ Ｐゴシック"/>
                </a:rPr>
                <a:t>中東欧・中央アジア</a:t>
              </a:r>
            </a:p>
          </p:txBody>
        </p:sp>
        <p:sp>
          <p:nvSpPr>
            <p:cNvPr id="68" name="テキスト ボックス 67"/>
            <p:cNvSpPr txBox="1"/>
            <p:nvPr/>
          </p:nvSpPr>
          <p:spPr>
            <a:xfrm>
              <a:off x="7502341" y="3243673"/>
              <a:ext cx="839491" cy="281756"/>
            </a:xfrm>
            <a:prstGeom prst="rect">
              <a:avLst/>
            </a:prstGeom>
            <a:solidFill>
              <a:schemeClr val="bg1">
                <a:alpha val="50000"/>
              </a:schemeClr>
            </a:solidFill>
            <a:ln>
              <a:noFill/>
            </a:ln>
          </p:spPr>
          <p:txBody>
            <a:bodyPr wrap="none" rtlCol="0">
              <a:spAutoFit/>
            </a:bodyPr>
            <a:lstStyle/>
            <a:p>
              <a:pPr defTabSz="653064" fontAlgn="base">
                <a:spcBef>
                  <a:spcPct val="0"/>
                </a:spcBef>
                <a:spcAft>
                  <a:spcPct val="0"/>
                </a:spcAft>
              </a:pPr>
              <a:r>
                <a:rPr lang="ja-JP" altLang="en-US" sz="900" dirty="0">
                  <a:solidFill>
                    <a:srgbClr val="000000">
                      <a:lumMod val="75000"/>
                      <a:lumOff val="25000"/>
                    </a:srgbClr>
                  </a:solidFill>
                  <a:latin typeface="ＭＳ Ｐゴシック"/>
                </a:rPr>
                <a:t>中東欧</a:t>
              </a:r>
            </a:p>
          </p:txBody>
        </p:sp>
        <p:sp>
          <p:nvSpPr>
            <p:cNvPr id="69" name="テキスト ボックス 68"/>
            <p:cNvSpPr txBox="1"/>
            <p:nvPr/>
          </p:nvSpPr>
          <p:spPr>
            <a:xfrm>
              <a:off x="7644072" y="2158552"/>
              <a:ext cx="1151258" cy="281756"/>
            </a:xfrm>
            <a:prstGeom prst="rect">
              <a:avLst/>
            </a:prstGeom>
            <a:solidFill>
              <a:schemeClr val="bg1">
                <a:alpha val="50000"/>
              </a:schemeClr>
            </a:solidFill>
          </p:spPr>
          <p:txBody>
            <a:bodyPr wrap="none" rtlCol="0">
              <a:spAutoFit/>
            </a:bodyPr>
            <a:lstStyle/>
            <a:p>
              <a:pPr defTabSz="653064" fontAlgn="base">
                <a:spcBef>
                  <a:spcPct val="0"/>
                </a:spcBef>
                <a:spcAft>
                  <a:spcPct val="0"/>
                </a:spcAft>
              </a:pPr>
              <a:r>
                <a:rPr lang="ja-JP" altLang="en-US" sz="900" dirty="0">
                  <a:solidFill>
                    <a:srgbClr val="000000">
                      <a:lumMod val="75000"/>
                      <a:lumOff val="25000"/>
                    </a:srgbClr>
                  </a:solidFill>
                  <a:latin typeface="ＭＳ Ｐゴシック"/>
                </a:rPr>
                <a:t>中央アジア</a:t>
              </a:r>
            </a:p>
          </p:txBody>
        </p:sp>
        <p:sp>
          <p:nvSpPr>
            <p:cNvPr id="70" name="テキスト ボックス 69"/>
            <p:cNvSpPr txBox="1"/>
            <p:nvPr/>
          </p:nvSpPr>
          <p:spPr>
            <a:xfrm>
              <a:off x="5776836" y="3598323"/>
              <a:ext cx="839491" cy="281756"/>
            </a:xfrm>
            <a:prstGeom prst="rect">
              <a:avLst/>
            </a:prstGeom>
            <a:solidFill>
              <a:schemeClr val="bg1">
                <a:alpha val="50000"/>
              </a:schemeClr>
            </a:solidFill>
          </p:spPr>
          <p:txBody>
            <a:bodyPr wrap="none" rtlCol="0">
              <a:spAutoFit/>
            </a:bodyPr>
            <a:lstStyle/>
            <a:p>
              <a:pPr defTabSz="653064" fontAlgn="base">
                <a:spcBef>
                  <a:spcPct val="0"/>
                </a:spcBef>
                <a:spcAft>
                  <a:spcPct val="0"/>
                </a:spcAft>
              </a:pPr>
              <a:r>
                <a:rPr lang="ja-JP" altLang="en-US" sz="900" dirty="0">
                  <a:solidFill>
                    <a:srgbClr val="000000">
                      <a:lumMod val="75000"/>
                      <a:lumOff val="25000"/>
                    </a:srgbClr>
                  </a:solidFill>
                  <a:latin typeface="ＭＳ Ｐゴシック"/>
                </a:rPr>
                <a:t>中南米</a:t>
              </a:r>
            </a:p>
          </p:txBody>
        </p:sp>
        <p:sp>
          <p:nvSpPr>
            <p:cNvPr id="71" name="テキスト ボックス 70"/>
            <p:cNvSpPr txBox="1"/>
            <p:nvPr/>
          </p:nvSpPr>
          <p:spPr>
            <a:xfrm>
              <a:off x="6609240" y="5166726"/>
              <a:ext cx="1305874" cy="488379"/>
            </a:xfrm>
            <a:prstGeom prst="rect">
              <a:avLst/>
            </a:prstGeom>
            <a:solidFill>
              <a:schemeClr val="bg1">
                <a:alpha val="50000"/>
              </a:schemeClr>
            </a:solidFill>
          </p:spPr>
          <p:txBody>
            <a:bodyPr wrap="none" rtlCol="0">
              <a:spAutoFit/>
            </a:bodyPr>
            <a:lstStyle/>
            <a:p>
              <a:pPr defTabSz="653064" fontAlgn="base">
                <a:spcBef>
                  <a:spcPct val="0"/>
                </a:spcBef>
                <a:spcAft>
                  <a:spcPct val="0"/>
                </a:spcAft>
              </a:pPr>
              <a:r>
                <a:rPr lang="ja-JP" altLang="en-US" sz="1000" dirty="0">
                  <a:solidFill>
                    <a:srgbClr val="000000">
                      <a:lumMod val="75000"/>
                      <a:lumOff val="25000"/>
                    </a:srgbClr>
                  </a:solidFill>
                  <a:latin typeface="ＭＳ Ｐゴシック"/>
                </a:rPr>
                <a:t>東アジア・</a:t>
              </a:r>
              <a:endParaRPr lang="en-US" altLang="ja-JP" sz="1000" dirty="0">
                <a:solidFill>
                  <a:srgbClr val="000000">
                    <a:lumMod val="75000"/>
                    <a:lumOff val="25000"/>
                  </a:srgbClr>
                </a:solidFill>
                <a:latin typeface="ＭＳ Ｐゴシック"/>
              </a:endParaRPr>
            </a:p>
            <a:p>
              <a:pPr defTabSz="653064" fontAlgn="base">
                <a:spcBef>
                  <a:spcPct val="0"/>
                </a:spcBef>
                <a:spcAft>
                  <a:spcPct val="0"/>
                </a:spcAft>
              </a:pPr>
              <a:r>
                <a:rPr lang="ja-JP" altLang="en-US" sz="1000" dirty="0">
                  <a:solidFill>
                    <a:srgbClr val="000000">
                      <a:lumMod val="75000"/>
                      <a:lumOff val="25000"/>
                    </a:srgbClr>
                  </a:solidFill>
                  <a:latin typeface="ＭＳ Ｐゴシック"/>
                </a:rPr>
                <a:t>太平洋諸国</a:t>
              </a:r>
            </a:p>
          </p:txBody>
        </p:sp>
        <p:sp>
          <p:nvSpPr>
            <p:cNvPr id="72" name="テキスト ボックス 71"/>
            <p:cNvSpPr txBox="1"/>
            <p:nvPr/>
          </p:nvSpPr>
          <p:spPr>
            <a:xfrm>
              <a:off x="6284340" y="2933740"/>
              <a:ext cx="1060009" cy="450811"/>
            </a:xfrm>
            <a:prstGeom prst="rect">
              <a:avLst/>
            </a:prstGeom>
            <a:solidFill>
              <a:schemeClr val="bg1">
                <a:alpha val="50000"/>
              </a:schemeClr>
            </a:solidFill>
          </p:spPr>
          <p:txBody>
            <a:bodyPr wrap="none" rtlCol="0">
              <a:spAutoFit/>
            </a:bodyPr>
            <a:lstStyle/>
            <a:p>
              <a:pPr defTabSz="653064" fontAlgn="base">
                <a:spcBef>
                  <a:spcPct val="0"/>
                </a:spcBef>
                <a:spcAft>
                  <a:spcPct val="0"/>
                </a:spcAft>
              </a:pPr>
              <a:r>
                <a:rPr lang="ja-JP" altLang="en-US" sz="900" dirty="0">
                  <a:solidFill>
                    <a:srgbClr val="000000">
                      <a:lumMod val="75000"/>
                      <a:lumOff val="25000"/>
                    </a:srgbClr>
                  </a:solidFill>
                  <a:latin typeface="ＭＳ Ｐゴシック"/>
                </a:rPr>
                <a:t>南アジア・</a:t>
              </a:r>
              <a:endParaRPr lang="en-US" altLang="ja-JP" sz="900" dirty="0">
                <a:solidFill>
                  <a:srgbClr val="000000">
                    <a:lumMod val="75000"/>
                    <a:lumOff val="25000"/>
                  </a:srgbClr>
                </a:solidFill>
                <a:latin typeface="ＭＳ Ｐゴシック"/>
              </a:endParaRPr>
            </a:p>
            <a:p>
              <a:pPr defTabSz="653064" fontAlgn="base">
                <a:spcBef>
                  <a:spcPct val="0"/>
                </a:spcBef>
                <a:spcAft>
                  <a:spcPct val="0"/>
                </a:spcAft>
              </a:pPr>
              <a:r>
                <a:rPr lang="ja-JP" altLang="en-US" sz="900" dirty="0">
                  <a:solidFill>
                    <a:srgbClr val="000000">
                      <a:lumMod val="75000"/>
                      <a:lumOff val="25000"/>
                    </a:srgbClr>
                  </a:solidFill>
                  <a:latin typeface="ＭＳ Ｐゴシック"/>
                </a:rPr>
                <a:t>西アジア</a:t>
              </a:r>
            </a:p>
          </p:txBody>
        </p:sp>
        <p:sp>
          <p:nvSpPr>
            <p:cNvPr id="73" name="テキスト ボックス 72"/>
            <p:cNvSpPr txBox="1"/>
            <p:nvPr/>
          </p:nvSpPr>
          <p:spPr>
            <a:xfrm>
              <a:off x="6918066" y="1126654"/>
              <a:ext cx="1130980" cy="281756"/>
            </a:xfrm>
            <a:prstGeom prst="rect">
              <a:avLst/>
            </a:prstGeom>
            <a:solidFill>
              <a:schemeClr val="bg1">
                <a:alpha val="50000"/>
              </a:schemeClr>
            </a:solidFill>
          </p:spPr>
          <p:txBody>
            <a:bodyPr wrap="none" rtlCol="0">
              <a:spAutoFit/>
            </a:bodyPr>
            <a:lstStyle/>
            <a:p>
              <a:pPr defTabSz="653064" fontAlgn="base">
                <a:spcBef>
                  <a:spcPct val="0"/>
                </a:spcBef>
                <a:spcAft>
                  <a:spcPct val="0"/>
                </a:spcAft>
              </a:pPr>
              <a:r>
                <a:rPr lang="ja-JP" altLang="en-US" sz="900" dirty="0">
                  <a:solidFill>
                    <a:srgbClr val="000000">
                      <a:lumMod val="75000"/>
                      <a:lumOff val="25000"/>
                    </a:srgbClr>
                  </a:solidFill>
                  <a:latin typeface="ＭＳ Ｐゴシック"/>
                </a:rPr>
                <a:t>アラブ諸国</a:t>
              </a:r>
            </a:p>
          </p:txBody>
        </p:sp>
        <p:sp>
          <p:nvSpPr>
            <p:cNvPr id="74" name="テキスト ボックス 73"/>
            <p:cNvSpPr txBox="1"/>
            <p:nvPr/>
          </p:nvSpPr>
          <p:spPr>
            <a:xfrm>
              <a:off x="5150877" y="2226106"/>
              <a:ext cx="1767189" cy="281756"/>
            </a:xfrm>
            <a:prstGeom prst="rect">
              <a:avLst/>
            </a:prstGeom>
            <a:solidFill>
              <a:schemeClr val="bg1">
                <a:alpha val="50000"/>
              </a:schemeClr>
            </a:solidFill>
          </p:spPr>
          <p:txBody>
            <a:bodyPr wrap="none" rtlCol="0">
              <a:spAutoFit/>
            </a:bodyPr>
            <a:lstStyle/>
            <a:p>
              <a:pPr defTabSz="653064" fontAlgn="base">
                <a:spcBef>
                  <a:spcPct val="0"/>
                </a:spcBef>
                <a:spcAft>
                  <a:spcPct val="0"/>
                </a:spcAft>
              </a:pPr>
              <a:r>
                <a:rPr lang="ja-JP" altLang="en-US" sz="900" dirty="0">
                  <a:solidFill>
                    <a:srgbClr val="000000">
                      <a:lumMod val="75000"/>
                      <a:lumOff val="25000"/>
                    </a:srgbClr>
                  </a:solidFill>
                  <a:latin typeface="ＭＳ Ｐゴシック"/>
                </a:rPr>
                <a:t>サハラ以南アフリカ</a:t>
              </a:r>
            </a:p>
          </p:txBody>
        </p:sp>
        <p:cxnSp>
          <p:nvCxnSpPr>
            <p:cNvPr id="75" name="直線コネクタ 74"/>
            <p:cNvCxnSpPr/>
            <p:nvPr/>
          </p:nvCxnSpPr>
          <p:spPr>
            <a:xfrm flipV="1">
              <a:off x="8088164" y="2388644"/>
              <a:ext cx="96601" cy="35979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H="1" flipV="1">
              <a:off x="7795128" y="1376174"/>
              <a:ext cx="253918" cy="18845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77" name="テキスト ボックス 76"/>
          <p:cNvSpPr txBox="1"/>
          <p:nvPr/>
        </p:nvSpPr>
        <p:spPr>
          <a:xfrm>
            <a:off x="-129" y="6656193"/>
            <a:ext cx="3591718" cy="219719"/>
          </a:xfrm>
          <a:prstGeom prst="rect">
            <a:avLst/>
          </a:prstGeom>
          <a:noFill/>
        </p:spPr>
        <p:txBody>
          <a:bodyPr wrap="square" lIns="65194" tIns="32597" rIns="65194" bIns="32597" rtlCol="0">
            <a:spAutoFit/>
          </a:bodyPr>
          <a:lstStyle/>
          <a:p>
            <a:pPr defTabSz="653064" fontAlgn="base">
              <a:spcBef>
                <a:spcPct val="0"/>
              </a:spcBef>
              <a:spcAft>
                <a:spcPct val="0"/>
              </a:spcAft>
            </a:pPr>
            <a:r>
              <a:rPr lang="ja-JP" altLang="en-US" sz="1000" dirty="0" smtClean="0">
                <a:solidFill>
                  <a:srgbClr val="000000"/>
                </a:solidFill>
                <a:latin typeface="ＭＳ ゴシック" panose="020B0609070205080204" pitchFamily="49" charset="-128"/>
                <a:ea typeface="ＭＳ ゴシック" panose="020B0609070205080204" pitchFamily="49" charset="-128"/>
              </a:rPr>
              <a:t>（</a:t>
            </a:r>
            <a:r>
              <a:rPr lang="en-US" altLang="ja-JP" sz="1000" dirty="0" smtClean="0">
                <a:solidFill>
                  <a:srgbClr val="000000"/>
                </a:solidFill>
                <a:latin typeface="ＭＳ ゴシック" panose="020B0609070205080204" pitchFamily="49" charset="-128"/>
                <a:ea typeface="ＭＳ ゴシック" panose="020B0609070205080204" pitchFamily="49" charset="-128"/>
              </a:rPr>
              <a:t>UNESCO</a:t>
            </a:r>
            <a:r>
              <a:rPr lang="ja-JP" altLang="en-US" sz="1000" dirty="0">
                <a:solidFill>
                  <a:srgbClr val="000000"/>
                </a:solidFill>
                <a:latin typeface="ＭＳ ゴシック" panose="020B0609070205080204" pitchFamily="49" charset="-128"/>
                <a:ea typeface="ＭＳ ゴシック" panose="020B0609070205080204" pitchFamily="49" charset="-128"/>
              </a:rPr>
              <a:t>「</a:t>
            </a:r>
            <a:r>
              <a:rPr lang="en-US" altLang="ja-JP" sz="1000" dirty="0">
                <a:solidFill>
                  <a:srgbClr val="000000"/>
                </a:solidFill>
                <a:latin typeface="ＭＳ ゴシック" panose="020B0609070205080204" pitchFamily="49" charset="-128"/>
                <a:ea typeface="ＭＳ ゴシック" panose="020B0609070205080204" pitchFamily="49" charset="-128"/>
              </a:rPr>
              <a:t>Global Education Digest 2009</a:t>
            </a:r>
            <a:r>
              <a:rPr lang="ja-JP" altLang="en-US" sz="1000" dirty="0">
                <a:solidFill>
                  <a:srgbClr val="000000"/>
                </a:solidFill>
                <a:latin typeface="ＭＳ ゴシック" panose="020B0609070205080204" pitchFamily="49" charset="-128"/>
                <a:ea typeface="ＭＳ ゴシック" panose="020B0609070205080204" pitchFamily="49" charset="-128"/>
              </a:rPr>
              <a:t>」を基に</a:t>
            </a:r>
            <a:r>
              <a:rPr lang="ja-JP" altLang="en-US" sz="1000" dirty="0" smtClean="0">
                <a:solidFill>
                  <a:srgbClr val="000000"/>
                </a:solidFill>
                <a:latin typeface="ＭＳ ゴシック" panose="020B0609070205080204" pitchFamily="49" charset="-128"/>
                <a:ea typeface="ＭＳ ゴシック" panose="020B0609070205080204" pitchFamily="49" charset="-128"/>
              </a:rPr>
              <a:t>作成）</a:t>
            </a:r>
            <a:endParaRPr lang="ja-JP" altLang="en-US" sz="1000" dirty="0">
              <a:solidFill>
                <a:srgbClr val="000000"/>
              </a:solidFill>
              <a:latin typeface="ＭＳ ゴシック" panose="020B0609070205080204" pitchFamily="49" charset="-128"/>
              <a:ea typeface="ＭＳ ゴシック" panose="020B0609070205080204" pitchFamily="49" charset="-128"/>
            </a:endParaRPr>
          </a:p>
        </p:txBody>
      </p:sp>
      <p:sp>
        <p:nvSpPr>
          <p:cNvPr id="78" name="テキスト ボックス 77"/>
          <p:cNvSpPr txBox="1"/>
          <p:nvPr/>
        </p:nvSpPr>
        <p:spPr>
          <a:xfrm>
            <a:off x="4412141" y="5273905"/>
            <a:ext cx="432271" cy="204330"/>
          </a:xfrm>
          <a:prstGeom prst="rect">
            <a:avLst/>
          </a:prstGeom>
          <a:solidFill>
            <a:srgbClr val="FFFFFF">
              <a:alpha val="50000"/>
            </a:srgbClr>
          </a:solidFill>
          <a:ln w="38100">
            <a:noFill/>
          </a:ln>
        </p:spPr>
        <p:txBody>
          <a:bodyPr wrap="square" lIns="65194" tIns="32597" rIns="65194" bIns="32597" rtlCol="0">
            <a:spAutoFit/>
          </a:bodyPr>
          <a:lstStyle/>
          <a:p>
            <a:pPr algn="ctr" defTabSz="653064" fontAlgn="base">
              <a:spcBef>
                <a:spcPct val="0"/>
              </a:spcBef>
              <a:spcAft>
                <a:spcPct val="0"/>
              </a:spcAft>
            </a:pPr>
            <a:r>
              <a:rPr lang="ja-JP" altLang="en-US" sz="900" dirty="0">
                <a:solidFill>
                  <a:srgbClr val="000000"/>
                </a:solidFill>
              </a:rPr>
              <a:t>日本</a:t>
            </a:r>
          </a:p>
        </p:txBody>
      </p:sp>
      <p:cxnSp>
        <p:nvCxnSpPr>
          <p:cNvPr id="79" name="直線コネクタ 78"/>
          <p:cNvCxnSpPr/>
          <p:nvPr/>
        </p:nvCxnSpPr>
        <p:spPr>
          <a:xfrm flipV="1">
            <a:off x="4412141" y="5478235"/>
            <a:ext cx="131549" cy="2860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0" name="Rectangle 11"/>
          <p:cNvSpPr>
            <a:spLocks noChangeArrowheads="1"/>
          </p:cNvSpPr>
          <p:nvPr/>
        </p:nvSpPr>
        <p:spPr bwMode="auto">
          <a:xfrm>
            <a:off x="56460" y="514775"/>
            <a:ext cx="4634595" cy="547007"/>
          </a:xfrm>
          <a:prstGeom prst="rect">
            <a:avLst/>
          </a:prstGeom>
          <a:solidFill>
            <a:srgbClr val="FFFFCC"/>
          </a:solidFill>
          <a:ln w="9525">
            <a:solidFill>
              <a:schemeClr val="tx1"/>
            </a:solidFill>
            <a:miter lim="800000"/>
            <a:headEnd/>
            <a:tailEnd/>
          </a:ln>
        </p:spPr>
        <p:txBody>
          <a:bodyPr lIns="91103" tIns="45555" rIns="91103" bIns="45555" anchor="ctr"/>
          <a:lstStyle/>
          <a:p>
            <a:pPr defTabSz="913190" fontAlgn="base">
              <a:spcBef>
                <a:spcPct val="0"/>
              </a:spcBef>
              <a:spcAft>
                <a:spcPct val="0"/>
              </a:spcAft>
            </a:pPr>
            <a:r>
              <a:rPr lang="ja-JP" altLang="en-US" sz="1400" dirty="0">
                <a:solidFill>
                  <a:prstClr val="black"/>
                </a:solidFill>
                <a:latin typeface="ＭＳ ゴシック" pitchFamily="49" charset="-128"/>
                <a:ea typeface="ＭＳ ゴシック" pitchFamily="49" charset="-128"/>
              </a:rPr>
              <a:t>世界</a:t>
            </a:r>
            <a:r>
              <a:rPr lang="ja-JP" altLang="en-US" sz="1400" dirty="0" smtClean="0">
                <a:solidFill>
                  <a:prstClr val="black"/>
                </a:solidFill>
                <a:latin typeface="ＭＳ ゴシック" pitchFamily="49" charset="-128"/>
                <a:ea typeface="ＭＳ ゴシック" pitchFamily="49" charset="-128"/>
              </a:rPr>
              <a:t>の高等教育機関の学生数</a:t>
            </a:r>
            <a:r>
              <a:rPr lang="ja-JP" altLang="en-US" sz="1400" dirty="0" smtClean="0">
                <a:solidFill>
                  <a:prstClr val="black"/>
                </a:solidFill>
                <a:latin typeface="ＭＳ ゴシック" pitchFamily="49" charset="-128"/>
                <a:ea typeface="ＭＳ ゴシック" pitchFamily="49" charset="-128"/>
              </a:rPr>
              <a:t>は，約</a:t>
            </a:r>
            <a:r>
              <a:rPr lang="ja-JP" altLang="en-US" sz="1400" dirty="0" smtClean="0">
                <a:solidFill>
                  <a:prstClr val="black"/>
                </a:solidFill>
                <a:latin typeface="ＭＳ ゴシック" pitchFamily="49" charset="-128"/>
                <a:ea typeface="ＭＳ ゴシック" pitchFamily="49" charset="-128"/>
              </a:rPr>
              <a:t>１０年間で倍増。</a:t>
            </a:r>
            <a:endParaRPr lang="en-US" altLang="ja-JP" sz="1400" dirty="0" smtClean="0">
              <a:solidFill>
                <a:prstClr val="black"/>
              </a:solidFill>
              <a:latin typeface="ＭＳ ゴシック" pitchFamily="49" charset="-128"/>
              <a:ea typeface="ＭＳ ゴシック" pitchFamily="49" charset="-128"/>
            </a:endParaRPr>
          </a:p>
        </p:txBody>
      </p:sp>
      <p:sp>
        <p:nvSpPr>
          <p:cNvPr id="81" name="Rectangle 11"/>
          <p:cNvSpPr>
            <a:spLocks noChangeArrowheads="1"/>
          </p:cNvSpPr>
          <p:nvPr/>
        </p:nvSpPr>
        <p:spPr bwMode="auto">
          <a:xfrm>
            <a:off x="4757685" y="514776"/>
            <a:ext cx="4350690" cy="547006"/>
          </a:xfrm>
          <a:prstGeom prst="rect">
            <a:avLst/>
          </a:prstGeom>
          <a:solidFill>
            <a:srgbClr val="FFFFCC"/>
          </a:solidFill>
          <a:ln w="9525">
            <a:solidFill>
              <a:schemeClr val="tx1"/>
            </a:solidFill>
            <a:miter lim="800000"/>
            <a:headEnd/>
            <a:tailEnd/>
          </a:ln>
        </p:spPr>
        <p:txBody>
          <a:bodyPr lIns="91103" tIns="45555" rIns="91103" bIns="45555" anchor="ctr"/>
          <a:lstStyle/>
          <a:p>
            <a:pPr defTabSz="913190" fontAlgn="base">
              <a:spcBef>
                <a:spcPct val="0"/>
              </a:spcBef>
              <a:spcAft>
                <a:spcPct val="0"/>
              </a:spcAft>
            </a:pPr>
            <a:r>
              <a:rPr lang="ja-JP" altLang="en-US" sz="1400" dirty="0" smtClean="0">
                <a:solidFill>
                  <a:prstClr val="black"/>
                </a:solidFill>
                <a:latin typeface="ＭＳ ゴシック" pitchFamily="49" charset="-128"/>
                <a:ea typeface="ＭＳ ゴシック" pitchFamily="49" charset="-128"/>
              </a:rPr>
              <a:t>先進国や近年経済成長を遂げている国</a:t>
            </a:r>
            <a:r>
              <a:rPr lang="ja-JP" altLang="en-US" sz="1400" dirty="0" smtClean="0">
                <a:solidFill>
                  <a:prstClr val="black"/>
                </a:solidFill>
                <a:latin typeface="ＭＳ ゴシック" pitchFamily="49" charset="-128"/>
                <a:ea typeface="ＭＳ ゴシック" pitchFamily="49" charset="-128"/>
              </a:rPr>
              <a:t>は，発展</a:t>
            </a:r>
            <a:r>
              <a:rPr lang="ja-JP" altLang="en-US" sz="1400" dirty="0" smtClean="0">
                <a:solidFill>
                  <a:prstClr val="black"/>
                </a:solidFill>
                <a:latin typeface="ＭＳ ゴシック" pitchFamily="49" charset="-128"/>
                <a:ea typeface="ＭＳ ゴシック" pitchFamily="49" charset="-128"/>
              </a:rPr>
              <a:t>の基盤として高等教育を重視</a:t>
            </a:r>
            <a:endParaRPr lang="en-US" altLang="ja-JP" sz="1400" dirty="0" smtClean="0">
              <a:solidFill>
                <a:prstClr val="black"/>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val="2197570520"/>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3679"/>
            <a:ext cx="9144000" cy="4194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0" y="28214"/>
            <a:ext cx="9144000" cy="400110"/>
          </a:xfrm>
          <a:prstGeom prst="rect">
            <a:avLst/>
          </a:prstGeom>
          <a:noFill/>
        </p:spPr>
        <p:txBody>
          <a:bodyPr wrap="square" rtlCol="0">
            <a:spAutoFit/>
          </a:bodyPr>
          <a:lstStyle/>
          <a:p>
            <a:pPr algn="ctr"/>
            <a:r>
              <a:rPr kumimoji="1"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成長戦略における大学の役割</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スライド番号プレースホルダー 10"/>
          <p:cNvSpPr>
            <a:spLocks noGrp="1"/>
          </p:cNvSpPr>
          <p:nvPr>
            <p:ph type="sldNum" sz="quarter" idx="12"/>
          </p:nvPr>
        </p:nvSpPr>
        <p:spPr>
          <a:xfrm>
            <a:off x="7032747" y="6574763"/>
            <a:ext cx="2133600" cy="365125"/>
          </a:xfrm>
        </p:spPr>
        <p:txBody>
          <a:bodyPr/>
          <a:lstStyle/>
          <a:p>
            <a:fld id="{973FA57C-AB59-4833-AF31-95C44D5249F2}" type="slidenum">
              <a:rPr kumimoji="1" lang="ja-JP" altLang="en-US" sz="1400" i="1"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3</a:t>
            </a:fld>
            <a:endParaRPr kumimoji="1" lang="ja-JP" altLang="en-US" sz="1400" i="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AutoShape 25"/>
          <p:cNvSpPr>
            <a:spLocks noChangeArrowheads="1"/>
          </p:cNvSpPr>
          <p:nvPr/>
        </p:nvSpPr>
        <p:spPr bwMode="auto">
          <a:xfrm>
            <a:off x="5508104" y="467294"/>
            <a:ext cx="3291681" cy="260173"/>
          </a:xfrm>
          <a:prstGeom prst="roundRect">
            <a:avLst>
              <a:gd name="adj" fmla="val 16176"/>
            </a:avLst>
          </a:prstGeom>
          <a:solidFill>
            <a:srgbClr val="99CCFF"/>
          </a:solidFill>
          <a:ln>
            <a:noFill/>
          </a:ln>
          <a:extLst>
            <a:ext uri="{91240B29-F687-4F45-9708-019B960494DF}">
              <a14:hiddenLine xmlns:a14="http://schemas.microsoft.com/office/drawing/2010/main" w="28575" algn="ctr">
                <a:solidFill>
                  <a:srgbClr val="000000"/>
                </a:solidFill>
                <a:round/>
                <a:headEnd/>
                <a:tailEnd/>
              </a14:hiddenLine>
            </a:ext>
          </a:extLst>
        </p:spPr>
        <p:txBody>
          <a:bodyPr lIns="17898" tIns="10734" rIns="17898" bIns="10734" anchor="ctr">
            <a:spAutoFit/>
          </a:bodyPr>
          <a:lstStyle/>
          <a:p>
            <a:pPr algn="ct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とるべき成長戦略と大学の役割</a:t>
            </a:r>
            <a:endParaRPr lang="ja-JP"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bwMode="auto">
          <a:xfrm>
            <a:off x="5507815" y="749991"/>
            <a:ext cx="3573555" cy="4335193"/>
          </a:xfrm>
          <a:prstGeom prst="rect">
            <a:avLst/>
          </a:prstGeom>
          <a:ln/>
        </p:spPr>
        <p:style>
          <a:lnRef idx="1">
            <a:schemeClr val="accent1"/>
          </a:lnRef>
          <a:fillRef idx="2">
            <a:schemeClr val="accent1"/>
          </a:fillRef>
          <a:effectRef idx="1">
            <a:schemeClr val="accent1"/>
          </a:effectRef>
          <a:fontRef idx="minor">
            <a:schemeClr val="dk1"/>
          </a:fontRef>
        </p:style>
        <p:txBody>
          <a:bodyPr lIns="35794" tIns="71567" rIns="35794" bIns="10734"/>
          <a:lstStyle/>
          <a:p>
            <a:pPr marL="265100" indent="-265100">
              <a:lnSpc>
                <a:spcPts val="2300"/>
              </a:lnSpc>
              <a:spcBef>
                <a:spcPts val="600"/>
              </a:spcBef>
              <a:defRPr/>
            </a:pPr>
            <a:r>
              <a:rPr lang="ja-JP" altLang="en-US" sz="15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個人の可能性が最大限発揮</a:t>
            </a:r>
            <a:r>
              <a:rPr lang="ja-JP" altLang="en-US" sz="15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される</a:t>
            </a:r>
            <a:r>
              <a:rPr lang="ja-JP" altLang="en-US" sz="15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よう，ひとりひとり</a:t>
            </a:r>
            <a:r>
              <a:rPr lang="ja-JP" altLang="en-US" sz="15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の人材力を強化。</a:t>
            </a:r>
            <a:endParaRPr lang="en-US" altLang="ja-JP" sz="15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5100" indent="-265100">
              <a:lnSpc>
                <a:spcPts val="2300"/>
              </a:lnSpc>
              <a:spcBef>
                <a:spcPts val="600"/>
              </a:spcBef>
              <a:defRPr/>
            </a:pPr>
            <a:r>
              <a:rPr lang="ja-JP" altLang="en-US" sz="15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日本の経済再生や活力維持の</a:t>
            </a:r>
            <a:r>
              <a:rPr lang="ja-JP" altLang="en-US" sz="15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ため，経済</a:t>
            </a:r>
            <a:r>
              <a:rPr lang="ja-JP" altLang="en-US" sz="15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活動や研究開発を様々な側面から支える人材を強化。</a:t>
            </a:r>
            <a:endParaRPr lang="en-US" altLang="ja-JP" sz="15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441833" indent="-176732">
              <a:lnSpc>
                <a:spcPts val="2300"/>
              </a:lnSpc>
              <a:spcBef>
                <a:spcPts val="600"/>
              </a:spcBef>
              <a:defRPr/>
            </a:pPr>
            <a:r>
              <a:rPr lang="ja-JP" altLang="en-US" sz="15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日本の成長を牽引</a:t>
            </a:r>
            <a:r>
              <a:rPr lang="ja-JP" altLang="en-US" sz="15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し，</a:t>
            </a:r>
            <a:r>
              <a:rPr lang="en-US" altLang="ja-JP" sz="15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5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5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世界で戦えるグローバル人材</a:t>
            </a:r>
            <a:r>
              <a:rPr lang="ja-JP" altLang="en-US" sz="15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の育成</a:t>
            </a:r>
            <a:endParaRPr lang="en-US" altLang="ja-JP" sz="15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441833" indent="-176732">
              <a:lnSpc>
                <a:spcPts val="2300"/>
              </a:lnSpc>
              <a:spcBef>
                <a:spcPts val="600"/>
              </a:spcBef>
              <a:defRPr/>
            </a:pPr>
            <a:r>
              <a:rPr lang="ja-JP" altLang="en-US" sz="15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経済成長の種となる</a:t>
            </a:r>
            <a:r>
              <a:rPr lang="en-US" altLang="ja-JP" sz="15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5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5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イノベーション創出を担う人材</a:t>
            </a:r>
            <a:r>
              <a:rPr lang="ja-JP" altLang="en-US" sz="15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の育成</a:t>
            </a:r>
            <a:endParaRPr lang="en-US" altLang="ja-JP" sz="15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441833" indent="-176732">
              <a:lnSpc>
                <a:spcPts val="2300"/>
              </a:lnSpc>
              <a:spcBef>
                <a:spcPts val="600"/>
              </a:spcBef>
              <a:defRPr/>
            </a:pPr>
            <a:r>
              <a:rPr lang="ja-JP" altLang="en-US" sz="15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成熟社会の安定を支え</a:t>
            </a:r>
            <a:r>
              <a:rPr lang="en-US" altLang="ja-JP" sz="15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5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5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地域に活力を生み出す人材</a:t>
            </a:r>
            <a:r>
              <a:rPr lang="ja-JP" altLang="en-US" sz="15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の育成等</a:t>
            </a:r>
            <a:endParaRPr lang="en-US" altLang="ja-JP" sz="15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5100" indent="-265100">
              <a:lnSpc>
                <a:spcPts val="2300"/>
              </a:lnSpc>
              <a:spcBef>
                <a:spcPts val="600"/>
              </a:spcBef>
              <a:defRPr/>
            </a:pPr>
            <a:r>
              <a:rPr lang="ja-JP" altLang="en-US" sz="15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国内に眠る研究資源を活用し</a:t>
            </a:r>
            <a:r>
              <a:rPr lang="ja-JP" altLang="en-US" sz="15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「日本発」の新産業を創出</a:t>
            </a:r>
            <a:r>
              <a:rPr lang="ja-JP" altLang="en-US" sz="15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340840" indent="-340840">
              <a:lnSpc>
                <a:spcPts val="2300"/>
              </a:lnSpc>
              <a:spcBef>
                <a:spcPts val="600"/>
              </a:spcBef>
              <a:buFont typeface="+mj-lt"/>
              <a:buAutoNum type="arabicPeriod"/>
              <a:defRPr/>
            </a:pPr>
            <a:endParaRPr lang="ja-JP" altLang="en-US" sz="15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AutoShape 25"/>
          <p:cNvSpPr>
            <a:spLocks noChangeArrowheads="1"/>
          </p:cNvSpPr>
          <p:nvPr/>
        </p:nvSpPr>
        <p:spPr bwMode="auto">
          <a:xfrm>
            <a:off x="1054266" y="454544"/>
            <a:ext cx="1926167" cy="260173"/>
          </a:xfrm>
          <a:prstGeom prst="roundRect">
            <a:avLst>
              <a:gd name="adj" fmla="val 16176"/>
            </a:avLst>
          </a:prstGeom>
          <a:solidFill>
            <a:srgbClr val="99CCFF"/>
          </a:solidFill>
          <a:ln>
            <a:noFill/>
          </a:ln>
          <a:extLst>
            <a:ext uri="{91240B29-F687-4F45-9708-019B960494DF}">
              <a14:hiddenLine xmlns:a14="http://schemas.microsoft.com/office/drawing/2010/main" w="28575" algn="ctr">
                <a:solidFill>
                  <a:srgbClr val="000000"/>
                </a:solidFill>
                <a:round/>
                <a:headEnd/>
                <a:tailEnd/>
              </a14:hiddenLine>
            </a:ext>
          </a:extLst>
        </p:spPr>
        <p:txBody>
          <a:bodyPr lIns="17898" tIns="10734" rIns="17898" bIns="10734" anchor="ctr">
            <a:spAutoFit/>
          </a:bodyPr>
          <a:lstStyle/>
          <a:p>
            <a:pPr algn="ctr"/>
            <a:r>
              <a:rPr lang="ja-JP" altLang="en-US" sz="1400">
                <a:solidFill>
                  <a:srgbClr val="000000"/>
                </a:solidFill>
                <a:latin typeface="Meiryo UI" panose="020B0604030504040204" pitchFamily="50" charset="-128"/>
                <a:ea typeface="Meiryo UI" panose="020B0604030504040204" pitchFamily="50" charset="-128"/>
                <a:cs typeface="Meiryo UI" panose="020B0604030504040204" pitchFamily="50" charset="-128"/>
              </a:rPr>
              <a:t>現状</a:t>
            </a:r>
            <a:endParaRPr lang="ja-JP" altLang="ja-JP" sz="14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タイトル 1"/>
          <p:cNvSpPr txBox="1">
            <a:spLocks/>
          </p:cNvSpPr>
          <p:nvPr/>
        </p:nvSpPr>
        <p:spPr bwMode="auto">
          <a:xfrm>
            <a:off x="5359077" y="5658123"/>
            <a:ext cx="3722293" cy="938653"/>
          </a:xfrm>
          <a:prstGeom prst="rect">
            <a:avLst/>
          </a:prstGeom>
          <a:gradFill flip="none" rotWithShape="1">
            <a:gsLst>
              <a:gs pos="0">
                <a:srgbClr val="FF6600"/>
              </a:gs>
              <a:gs pos="47000">
                <a:srgbClr val="FFFF99"/>
              </a:gs>
              <a:gs pos="100000">
                <a:srgbClr val="FF6600"/>
              </a:gs>
            </a:gsLst>
            <a:lin ang="5400000" scaled="0"/>
            <a:tileRect/>
          </a:gradFill>
          <a:extLst/>
        </p:spPr>
        <p:style>
          <a:lnRef idx="0">
            <a:schemeClr val="accent5"/>
          </a:lnRef>
          <a:fillRef idx="3">
            <a:schemeClr val="accent5"/>
          </a:fillRef>
          <a:effectRef idx="3">
            <a:schemeClr val="accent5"/>
          </a:effectRef>
          <a:fontRef idx="minor">
            <a:schemeClr val="lt1"/>
          </a:fontRef>
        </p:style>
        <p:txBody>
          <a:bodyPr lIns="89463" tIns="46504" rIns="89463" bIns="46504" anchor="ctr"/>
          <a:lstStyle>
            <a:lvl1pPr algn="ctr" defTabSz="449263" rtl="0" eaLnBrk="0" fontAlgn="base" hangingPunct="0">
              <a:lnSpc>
                <a:spcPct val="93000"/>
              </a:lnSpc>
              <a:spcBef>
                <a:spcPct val="0"/>
              </a:spcBef>
              <a:spcAft>
                <a:spcPct val="0"/>
              </a:spcAft>
              <a:buClr>
                <a:srgbClr val="000000"/>
              </a:buClr>
              <a:buSzPct val="100000"/>
              <a:buFont typeface="Arial" charset="0"/>
              <a:defRPr sz="4400">
                <a:solidFill>
                  <a:schemeClr val="lt1"/>
                </a:solidFill>
                <a:latin typeface="+mn-lt"/>
                <a:ea typeface="+mn-ea"/>
                <a:cs typeface="+mn-cs"/>
              </a:defRPr>
            </a:lvl1pPr>
            <a:lvl2pPr algn="ctr" defTabSz="449263" rtl="0" eaLnBrk="0" fontAlgn="base" hangingPunct="0">
              <a:lnSpc>
                <a:spcPct val="93000"/>
              </a:lnSpc>
              <a:spcBef>
                <a:spcPct val="0"/>
              </a:spcBef>
              <a:spcAft>
                <a:spcPct val="0"/>
              </a:spcAft>
              <a:buClr>
                <a:srgbClr val="000000"/>
              </a:buClr>
              <a:buSzPct val="100000"/>
              <a:buFont typeface="Arial" charset="0"/>
              <a:defRPr sz="4400">
                <a:solidFill>
                  <a:schemeClr val="lt1"/>
                </a:solidFill>
                <a:latin typeface="+mn-lt"/>
                <a:ea typeface="+mn-ea"/>
                <a:cs typeface="+mn-cs"/>
              </a:defRPr>
            </a:lvl2pPr>
            <a:lvl3pPr algn="ctr" defTabSz="449263" rtl="0" eaLnBrk="0" fontAlgn="base" hangingPunct="0">
              <a:lnSpc>
                <a:spcPct val="93000"/>
              </a:lnSpc>
              <a:spcBef>
                <a:spcPct val="0"/>
              </a:spcBef>
              <a:spcAft>
                <a:spcPct val="0"/>
              </a:spcAft>
              <a:buClr>
                <a:srgbClr val="000000"/>
              </a:buClr>
              <a:buSzPct val="100000"/>
              <a:buFont typeface="Arial" charset="0"/>
              <a:defRPr sz="4400">
                <a:solidFill>
                  <a:schemeClr val="lt1"/>
                </a:solidFill>
                <a:latin typeface="+mn-lt"/>
                <a:ea typeface="+mn-ea"/>
                <a:cs typeface="+mn-cs"/>
              </a:defRPr>
            </a:lvl3pPr>
            <a:lvl4pPr algn="ctr" defTabSz="449263" rtl="0" eaLnBrk="0" fontAlgn="base" hangingPunct="0">
              <a:lnSpc>
                <a:spcPct val="93000"/>
              </a:lnSpc>
              <a:spcBef>
                <a:spcPct val="0"/>
              </a:spcBef>
              <a:spcAft>
                <a:spcPct val="0"/>
              </a:spcAft>
              <a:buClr>
                <a:srgbClr val="000000"/>
              </a:buClr>
              <a:buSzPct val="100000"/>
              <a:buFont typeface="Arial" charset="0"/>
              <a:defRPr sz="4400">
                <a:solidFill>
                  <a:schemeClr val="lt1"/>
                </a:solidFill>
                <a:latin typeface="+mn-lt"/>
                <a:ea typeface="+mn-ea"/>
                <a:cs typeface="+mn-cs"/>
              </a:defRPr>
            </a:lvl4pPr>
            <a:lvl5pPr algn="ctr" defTabSz="449263" rtl="0" eaLnBrk="0" fontAlgn="base" hangingPunct="0">
              <a:lnSpc>
                <a:spcPct val="93000"/>
              </a:lnSpc>
              <a:spcBef>
                <a:spcPct val="0"/>
              </a:spcBef>
              <a:spcAft>
                <a:spcPct val="0"/>
              </a:spcAft>
              <a:buClr>
                <a:srgbClr val="000000"/>
              </a:buClr>
              <a:buSzPct val="100000"/>
              <a:buFont typeface="Arial" charset="0"/>
              <a:defRPr sz="4400">
                <a:solidFill>
                  <a:schemeClr val="lt1"/>
                </a:solidFill>
                <a:latin typeface="+mn-lt"/>
                <a:ea typeface="+mn-ea"/>
                <a:cs typeface="+mn-cs"/>
              </a:defRPr>
            </a:lvl5pPr>
            <a:lvl6pPr marL="457200" algn="ctr" defTabSz="449263" rtl="0" fontAlgn="base">
              <a:lnSpc>
                <a:spcPct val="93000"/>
              </a:lnSpc>
              <a:spcBef>
                <a:spcPct val="0"/>
              </a:spcBef>
              <a:spcAft>
                <a:spcPct val="0"/>
              </a:spcAft>
              <a:buClr>
                <a:srgbClr val="000000"/>
              </a:buClr>
              <a:buSzPct val="100000"/>
              <a:buFont typeface="Arial" charset="0"/>
              <a:defRPr sz="4400">
                <a:solidFill>
                  <a:schemeClr val="lt1"/>
                </a:solidFill>
                <a:latin typeface="+mn-lt"/>
                <a:ea typeface="+mn-ea"/>
                <a:cs typeface="+mn-cs"/>
              </a:defRPr>
            </a:lvl6pPr>
            <a:lvl7pPr marL="914400" algn="ctr" defTabSz="449263" rtl="0" fontAlgn="base">
              <a:lnSpc>
                <a:spcPct val="93000"/>
              </a:lnSpc>
              <a:spcBef>
                <a:spcPct val="0"/>
              </a:spcBef>
              <a:spcAft>
                <a:spcPct val="0"/>
              </a:spcAft>
              <a:buClr>
                <a:srgbClr val="000000"/>
              </a:buClr>
              <a:buSzPct val="100000"/>
              <a:buFont typeface="Arial" charset="0"/>
              <a:defRPr sz="4400">
                <a:solidFill>
                  <a:schemeClr val="lt1"/>
                </a:solidFill>
                <a:latin typeface="+mn-lt"/>
                <a:ea typeface="+mn-ea"/>
                <a:cs typeface="+mn-cs"/>
              </a:defRPr>
            </a:lvl7pPr>
            <a:lvl8pPr marL="1371600" algn="ctr" defTabSz="449263" rtl="0" fontAlgn="base">
              <a:lnSpc>
                <a:spcPct val="93000"/>
              </a:lnSpc>
              <a:spcBef>
                <a:spcPct val="0"/>
              </a:spcBef>
              <a:spcAft>
                <a:spcPct val="0"/>
              </a:spcAft>
              <a:buClr>
                <a:srgbClr val="000000"/>
              </a:buClr>
              <a:buSzPct val="100000"/>
              <a:buFont typeface="Arial" charset="0"/>
              <a:defRPr sz="4400">
                <a:solidFill>
                  <a:schemeClr val="lt1"/>
                </a:solidFill>
                <a:latin typeface="+mn-lt"/>
                <a:ea typeface="+mn-ea"/>
                <a:cs typeface="+mn-cs"/>
              </a:defRPr>
            </a:lvl8pPr>
            <a:lvl9pPr marL="1828800" algn="ctr" defTabSz="449263" rtl="0" fontAlgn="base">
              <a:lnSpc>
                <a:spcPct val="93000"/>
              </a:lnSpc>
              <a:spcBef>
                <a:spcPct val="0"/>
              </a:spcBef>
              <a:spcAft>
                <a:spcPct val="0"/>
              </a:spcAft>
              <a:buClr>
                <a:srgbClr val="000000"/>
              </a:buClr>
              <a:buSzPct val="100000"/>
              <a:buFont typeface="Arial" charset="0"/>
              <a:defRPr sz="4400">
                <a:solidFill>
                  <a:schemeClr val="lt1"/>
                </a:solidFill>
                <a:latin typeface="+mn-lt"/>
                <a:ea typeface="+mn-ea"/>
                <a:cs typeface="+mn-cs"/>
              </a:defRPr>
            </a:lvl9pPr>
          </a:lstStyle>
          <a:p>
            <a:pPr algn="l">
              <a:lnSpc>
                <a:spcPts val="2399"/>
              </a:lnSpc>
              <a:defRPr/>
            </a:pP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グローバル化とイノベーションを</a:t>
            </a:r>
            <a:endParaRPr lang="en-US" altLang="ja-JP"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399"/>
              </a:lnSpc>
              <a:defRPr/>
            </a:pP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牽引する大学　　　　産業競争力強化</a:t>
            </a:r>
          </a:p>
        </p:txBody>
      </p:sp>
      <p:grpSp>
        <p:nvGrpSpPr>
          <p:cNvPr id="82" name="グループ化 17"/>
          <p:cNvGrpSpPr>
            <a:grpSpLocks/>
          </p:cNvGrpSpPr>
          <p:nvPr/>
        </p:nvGrpSpPr>
        <p:grpSpPr bwMode="auto">
          <a:xfrm>
            <a:off x="6894824" y="5000650"/>
            <a:ext cx="1375834" cy="692149"/>
            <a:chOff x="5779695" y="5373406"/>
            <a:chExt cx="1085716" cy="668574"/>
          </a:xfrm>
        </p:grpSpPr>
        <p:sp>
          <p:nvSpPr>
            <p:cNvPr id="83" name="山形 2065"/>
            <p:cNvSpPr>
              <a:spLocks noChangeArrowheads="1"/>
            </p:cNvSpPr>
            <p:nvPr/>
          </p:nvSpPr>
          <p:spPr bwMode="auto">
            <a:xfrm rot="5400000">
              <a:off x="6085639" y="5262208"/>
              <a:ext cx="473829" cy="1085715"/>
            </a:xfrm>
            <a:prstGeom prst="chevron">
              <a:avLst>
                <a:gd name="adj" fmla="val 50000"/>
              </a:avLst>
            </a:prstGeom>
            <a:gradFill rotWithShape="0">
              <a:gsLst>
                <a:gs pos="0">
                  <a:schemeClr val="bg1"/>
                </a:gs>
                <a:gs pos="68300">
                  <a:srgbClr val="515197"/>
                </a:gs>
                <a:gs pos="100000">
                  <a:srgbClr val="000066"/>
                </a:gs>
              </a:gsLst>
              <a:lin ang="5400000" scaled="0"/>
            </a:gradFill>
            <a:ln>
              <a:noFill/>
            </a:ln>
          </p:spPr>
          <p:txBody>
            <a:bodyPr/>
            <a:lstStyle/>
            <a:p>
              <a:pPr>
                <a:defRPr/>
              </a:pPr>
              <a:endParaRPr lang="ja-JP" altLang="en-US" dirty="0">
                <a:solidFill>
                  <a:srgbClr val="000000"/>
                </a:solidFill>
                <a:ea typeface="ＭＳ Ｐゴシック" pitchFamily="50" charset="-128"/>
              </a:endParaRPr>
            </a:p>
          </p:txBody>
        </p:sp>
        <p:sp>
          <p:nvSpPr>
            <p:cNvPr id="85" name="山形 2065"/>
            <p:cNvSpPr>
              <a:spLocks noChangeArrowheads="1"/>
            </p:cNvSpPr>
            <p:nvPr/>
          </p:nvSpPr>
          <p:spPr bwMode="auto">
            <a:xfrm rot="5400000">
              <a:off x="6085638" y="5067463"/>
              <a:ext cx="473830" cy="1085715"/>
            </a:xfrm>
            <a:prstGeom prst="chevron">
              <a:avLst>
                <a:gd name="adj" fmla="val 50000"/>
              </a:avLst>
            </a:prstGeom>
            <a:gradFill rotWithShape="0">
              <a:gsLst>
                <a:gs pos="0">
                  <a:schemeClr val="bg1"/>
                </a:gs>
                <a:gs pos="68300">
                  <a:srgbClr val="515197"/>
                </a:gs>
                <a:gs pos="100000">
                  <a:srgbClr val="000066"/>
                </a:gs>
              </a:gsLst>
              <a:lin ang="5400000" scaled="0"/>
            </a:gradFill>
            <a:ln>
              <a:noFill/>
            </a:ln>
          </p:spPr>
          <p:txBody>
            <a:bodyPr/>
            <a:lstStyle/>
            <a:p>
              <a:pPr>
                <a:defRPr/>
              </a:pPr>
              <a:endParaRPr lang="ja-JP" altLang="en-US" dirty="0">
                <a:solidFill>
                  <a:srgbClr val="000000"/>
                </a:solidFill>
                <a:ea typeface="ＭＳ Ｐゴシック" pitchFamily="50" charset="-128"/>
              </a:endParaRPr>
            </a:p>
          </p:txBody>
        </p:sp>
      </p:grpSp>
      <p:sp>
        <p:nvSpPr>
          <p:cNvPr id="86" name="右矢印 85"/>
          <p:cNvSpPr/>
          <p:nvPr/>
        </p:nvSpPr>
        <p:spPr bwMode="auto">
          <a:xfrm>
            <a:off x="6643736" y="6040893"/>
            <a:ext cx="469504" cy="532171"/>
          </a:xfrm>
          <a:prstGeom prst="rightArrow">
            <a:avLst/>
          </a:prstGeom>
          <a:ln/>
        </p:spPr>
        <p:style>
          <a:lnRef idx="1">
            <a:schemeClr val="accent6"/>
          </a:lnRef>
          <a:fillRef idx="3">
            <a:schemeClr val="accent6"/>
          </a:fillRef>
          <a:effectRef idx="2">
            <a:schemeClr val="accent6"/>
          </a:effectRef>
          <a:fontRef idx="minor">
            <a:schemeClr val="lt1"/>
          </a:fontRef>
        </p:style>
        <p:txBody>
          <a:bodyPr lIns="17898" tIns="10734" rIns="17898" bIns="10734" anchor="ctr">
            <a:spAutoFit/>
          </a:bodyPr>
          <a:lstStyle/>
          <a:p>
            <a:pPr algn="ctr">
              <a:defRPr/>
            </a:pPr>
            <a:endParaRPr lang="ja-JP" altLang="en-US" sz="1600" dirty="0">
              <a:solidFill>
                <a:srgbClr val="000000"/>
              </a:solidFill>
              <a:latin typeface="ＤＨＰ平成ゴシックW5" pitchFamily="50" charset="-128"/>
              <a:ea typeface="ＤＨＰ平成ゴシックW5" pitchFamily="50" charset="-128"/>
            </a:endParaRPr>
          </a:p>
        </p:txBody>
      </p:sp>
      <p:sp>
        <p:nvSpPr>
          <p:cNvPr id="87" name="山形 2065"/>
          <p:cNvSpPr>
            <a:spLocks noChangeArrowheads="1"/>
          </p:cNvSpPr>
          <p:nvPr/>
        </p:nvSpPr>
        <p:spPr bwMode="auto">
          <a:xfrm>
            <a:off x="4246390" y="1376366"/>
            <a:ext cx="1248569" cy="3824287"/>
          </a:xfrm>
          <a:prstGeom prst="chevron">
            <a:avLst>
              <a:gd name="adj" fmla="val 50000"/>
            </a:avLst>
          </a:prstGeom>
          <a:gradFill rotWithShape="0">
            <a:gsLst>
              <a:gs pos="0">
                <a:schemeClr val="bg1"/>
              </a:gs>
              <a:gs pos="68300">
                <a:srgbClr val="515197"/>
              </a:gs>
              <a:gs pos="100000">
                <a:srgbClr val="000066"/>
              </a:gs>
            </a:gsLst>
            <a:lin ang="0"/>
          </a:gradFill>
          <a:ln>
            <a:noFill/>
          </a:ln>
        </p:spPr>
        <p:txBody>
          <a:bodyPr lIns="90888" tIns="45445" rIns="90888" bIns="45445"/>
          <a:lstStyle/>
          <a:p>
            <a:pPr>
              <a:defRPr/>
            </a:pPr>
            <a:endParaRPr lang="ja-JP" altLang="en-US" dirty="0">
              <a:solidFill>
                <a:srgbClr val="000000"/>
              </a:solidFill>
              <a:ea typeface="ＭＳ Ｐゴシック" pitchFamily="50" charset="-128"/>
            </a:endParaRPr>
          </a:p>
        </p:txBody>
      </p:sp>
      <p:sp>
        <p:nvSpPr>
          <p:cNvPr id="88" name="正方形/長方形 87"/>
          <p:cNvSpPr/>
          <p:nvPr/>
        </p:nvSpPr>
        <p:spPr bwMode="auto">
          <a:xfrm>
            <a:off x="48023" y="665047"/>
            <a:ext cx="5028034" cy="6150885"/>
          </a:xfrm>
          <a:prstGeom prst="rect">
            <a:avLst/>
          </a:prstGeom>
          <a:noFill/>
          <a:ln/>
        </p:spPr>
        <p:style>
          <a:lnRef idx="0">
            <a:schemeClr val="accent3"/>
          </a:lnRef>
          <a:fillRef idx="3">
            <a:schemeClr val="accent3"/>
          </a:fillRef>
          <a:effectRef idx="3">
            <a:schemeClr val="accent3"/>
          </a:effectRef>
          <a:fontRef idx="minor">
            <a:schemeClr val="lt1"/>
          </a:fontRef>
        </p:style>
        <p:txBody>
          <a:bodyPr lIns="17898" tIns="35794" rIns="17898" bIns="10734"/>
          <a:lstStyle/>
          <a:p>
            <a:pPr marL="340840" indent="-340840">
              <a:spcBef>
                <a:spcPts val="0"/>
              </a:spcBef>
              <a:buFont typeface="+mj-lt"/>
              <a:buAutoNum type="arabicPeriod"/>
              <a:defRP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少子化の急激な進行に</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14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生産</a:t>
            </a:r>
            <a:r>
              <a:rPr lang="ja-JP" altLang="en-US" sz="14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年齢人口が大きく減少</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340840" indent="-340840">
              <a:spcBef>
                <a:spcPts val="0"/>
              </a:spcBef>
              <a:buFont typeface="+mj-lt"/>
              <a:buAutoNum type="arabicPeriod"/>
              <a:defRPr/>
            </a:pPr>
            <a:endParaRPr lang="en-US" altLang="ja-JP" sz="1400" dirty="0">
              <a:solidFill>
                <a:srgbClr val="000000"/>
              </a:solidFill>
              <a:latin typeface="HGP明朝E" pitchFamily="18" charset="-128"/>
              <a:ea typeface="HGP明朝E" pitchFamily="18" charset="-128"/>
            </a:endParaRPr>
          </a:p>
          <a:p>
            <a:pPr marL="340840" indent="-340840">
              <a:spcBef>
                <a:spcPts val="0"/>
              </a:spcBef>
              <a:buFont typeface="+mj-lt"/>
              <a:buAutoNum type="arabicPeriod"/>
              <a:defRPr/>
            </a:pPr>
            <a:endParaRPr lang="en-US" altLang="ja-JP" sz="1400" dirty="0">
              <a:solidFill>
                <a:srgbClr val="000000"/>
              </a:solidFill>
              <a:latin typeface="HGP明朝E" pitchFamily="18" charset="-128"/>
              <a:ea typeface="HGP明朝E" pitchFamily="18" charset="-128"/>
            </a:endParaRPr>
          </a:p>
          <a:p>
            <a:pPr marL="340840" indent="-340840">
              <a:spcBef>
                <a:spcPts val="0"/>
              </a:spcBef>
              <a:buFont typeface="+mj-lt"/>
              <a:buAutoNum type="arabicPeriod"/>
              <a:defRPr/>
            </a:pPr>
            <a:endParaRPr lang="en-US" altLang="ja-JP" sz="1400" dirty="0">
              <a:solidFill>
                <a:srgbClr val="000000"/>
              </a:solidFill>
              <a:latin typeface="HGP明朝E" pitchFamily="18" charset="-128"/>
              <a:ea typeface="HGP明朝E" pitchFamily="18" charset="-128"/>
            </a:endParaRPr>
          </a:p>
          <a:p>
            <a:pPr marL="340840" indent="-340840">
              <a:spcBef>
                <a:spcPts val="0"/>
              </a:spcBef>
              <a:buFont typeface="+mj-lt"/>
              <a:buAutoNum type="arabicPeriod"/>
              <a:defRPr/>
            </a:pPr>
            <a:endParaRPr lang="en-US" altLang="ja-JP" sz="1400" dirty="0">
              <a:solidFill>
                <a:srgbClr val="000000"/>
              </a:solidFill>
              <a:latin typeface="HGP明朝E" pitchFamily="18" charset="-128"/>
              <a:ea typeface="HGP明朝E" pitchFamily="18" charset="-128"/>
            </a:endParaRPr>
          </a:p>
          <a:p>
            <a:pPr marL="340840" indent="-340840">
              <a:spcBef>
                <a:spcPts val="0"/>
              </a:spcBef>
              <a:buFont typeface="+mj-lt"/>
              <a:buAutoNum type="arabicPeriod"/>
              <a:defRPr/>
            </a:pPr>
            <a:endParaRPr lang="en-US" altLang="ja-JP" sz="1400" dirty="0">
              <a:solidFill>
                <a:srgbClr val="000000"/>
              </a:solidFill>
              <a:latin typeface="HGP明朝E" pitchFamily="18" charset="-128"/>
              <a:ea typeface="HGP明朝E" pitchFamily="18" charset="-128"/>
            </a:endParaRPr>
          </a:p>
          <a:p>
            <a:pPr marL="340840" indent="-340840">
              <a:spcBef>
                <a:spcPts val="0"/>
              </a:spcBef>
              <a:buFont typeface="+mj-lt"/>
              <a:buAutoNum type="arabicPeriod"/>
              <a:defRPr/>
            </a:pPr>
            <a:endParaRPr lang="en-US" altLang="ja-JP" sz="1400" dirty="0">
              <a:solidFill>
                <a:srgbClr val="000000"/>
              </a:solidFill>
              <a:latin typeface="HGP明朝E" pitchFamily="18" charset="-128"/>
              <a:ea typeface="HGP明朝E" pitchFamily="18" charset="-128"/>
            </a:endParaRPr>
          </a:p>
          <a:p>
            <a:pPr marL="340840" indent="-340840">
              <a:spcBef>
                <a:spcPts val="0"/>
              </a:spcBef>
              <a:buFont typeface="+mj-lt"/>
              <a:buAutoNum type="arabicPeriod"/>
              <a:defRPr/>
            </a:pPr>
            <a:endParaRPr lang="en-US" altLang="ja-JP" sz="1400" dirty="0">
              <a:solidFill>
                <a:srgbClr val="000000"/>
              </a:solidFill>
              <a:latin typeface="HGP明朝E" pitchFamily="18" charset="-128"/>
              <a:ea typeface="HGP明朝E" pitchFamily="18" charset="-128"/>
            </a:endParaRPr>
          </a:p>
          <a:p>
            <a:pPr marL="340840" indent="-340840">
              <a:spcBef>
                <a:spcPts val="0"/>
              </a:spcBef>
              <a:buFont typeface="+mj-lt"/>
              <a:buAutoNum type="arabicPeriod"/>
              <a:defRPr/>
            </a:pPr>
            <a:endParaRPr lang="en-US" altLang="ja-JP" sz="1400" dirty="0">
              <a:solidFill>
                <a:srgbClr val="000000"/>
              </a:solidFill>
              <a:latin typeface="HGP明朝E" pitchFamily="18" charset="-128"/>
              <a:ea typeface="HGP明朝E" pitchFamily="18" charset="-128"/>
            </a:endParaRPr>
          </a:p>
          <a:p>
            <a:pPr marL="265100" indent="-265100">
              <a:spcBef>
                <a:spcPts val="0"/>
              </a:spcBef>
              <a:buFont typeface="+mj-lt"/>
              <a:buAutoNum type="arabicPeriod"/>
              <a:defRP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一人あたり</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sz="14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14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年の３位から大きく後退</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340840" indent="-340840">
              <a:spcBef>
                <a:spcPts val="0"/>
              </a:spcBef>
              <a:buFont typeface="+mj-lt"/>
              <a:buAutoNum type="arabicPeriod"/>
              <a:defRPr/>
            </a:pPr>
            <a:endParaRPr lang="en-US" altLang="ja-JP" sz="1400" dirty="0">
              <a:solidFill>
                <a:srgbClr val="000000"/>
              </a:solidFill>
              <a:latin typeface="HGP明朝E" pitchFamily="18" charset="-128"/>
              <a:ea typeface="HGP明朝E" pitchFamily="18" charset="-128"/>
            </a:endParaRPr>
          </a:p>
          <a:p>
            <a:pPr marL="340840" indent="-340840">
              <a:spcBef>
                <a:spcPts val="0"/>
              </a:spcBef>
              <a:buFont typeface="+mj-lt"/>
              <a:buAutoNum type="arabicPeriod"/>
              <a:defRPr/>
            </a:pPr>
            <a:endParaRPr lang="en-US" altLang="ja-JP" sz="1400" dirty="0">
              <a:solidFill>
                <a:srgbClr val="000000"/>
              </a:solidFill>
              <a:latin typeface="HGP明朝E" pitchFamily="18" charset="-128"/>
              <a:ea typeface="HGP明朝E" pitchFamily="18" charset="-128"/>
            </a:endParaRPr>
          </a:p>
          <a:p>
            <a:pPr marL="340840" indent="-340840">
              <a:spcBef>
                <a:spcPts val="0"/>
              </a:spcBef>
              <a:buFont typeface="+mj-lt"/>
              <a:buAutoNum type="arabicPeriod"/>
              <a:defRPr/>
            </a:pPr>
            <a:endParaRPr lang="en-US" altLang="ja-JP" sz="1400" dirty="0">
              <a:solidFill>
                <a:srgbClr val="000000"/>
              </a:solidFill>
              <a:latin typeface="HGP明朝E" pitchFamily="18" charset="-128"/>
              <a:ea typeface="HGP明朝E" pitchFamily="18" charset="-128"/>
            </a:endParaRPr>
          </a:p>
          <a:p>
            <a:pPr marL="340840" indent="-340840">
              <a:spcBef>
                <a:spcPts val="0"/>
              </a:spcBef>
              <a:buFont typeface="+mj-lt"/>
              <a:buAutoNum type="arabicPeriod"/>
              <a:defRPr/>
            </a:pPr>
            <a:endParaRPr lang="en-US" altLang="ja-JP" sz="1400" dirty="0">
              <a:solidFill>
                <a:srgbClr val="000000"/>
              </a:solidFill>
              <a:latin typeface="HGP明朝E" pitchFamily="18" charset="-128"/>
              <a:ea typeface="HGP明朝E" pitchFamily="18" charset="-128"/>
            </a:endParaRPr>
          </a:p>
          <a:p>
            <a:pPr marL="340840" indent="-340840">
              <a:spcBef>
                <a:spcPts val="0"/>
              </a:spcBef>
              <a:buFont typeface="+mj-lt"/>
              <a:buAutoNum type="arabicPeriod"/>
              <a:defRPr/>
            </a:pPr>
            <a:endParaRPr lang="en-US" altLang="ja-JP" sz="1400" dirty="0">
              <a:solidFill>
                <a:srgbClr val="000000"/>
              </a:solidFill>
              <a:latin typeface="HGP明朝E" pitchFamily="18" charset="-128"/>
              <a:ea typeface="HGP明朝E" pitchFamily="18" charset="-128"/>
            </a:endParaRPr>
          </a:p>
          <a:p>
            <a:pPr marL="340840" indent="-340840">
              <a:spcBef>
                <a:spcPts val="0"/>
              </a:spcBef>
              <a:buFont typeface="+mj-lt"/>
              <a:buAutoNum type="arabicPeriod"/>
              <a:defRPr/>
            </a:pPr>
            <a:endParaRPr lang="en-US" altLang="ja-JP" sz="1400" dirty="0">
              <a:solidFill>
                <a:srgbClr val="000000"/>
              </a:solidFill>
              <a:latin typeface="HGP明朝E" pitchFamily="18" charset="-128"/>
              <a:ea typeface="HGP明朝E" pitchFamily="18" charset="-128"/>
            </a:endParaRPr>
          </a:p>
          <a:p>
            <a:pPr marL="340840" indent="-340840">
              <a:spcBef>
                <a:spcPts val="0"/>
              </a:spcBef>
              <a:buFont typeface="+mj-lt"/>
              <a:buAutoNum type="arabicPeriod"/>
              <a:defRPr/>
            </a:pPr>
            <a:endParaRPr lang="en-US" altLang="ja-JP" sz="1400" dirty="0">
              <a:solidFill>
                <a:srgbClr val="000000"/>
              </a:solidFill>
              <a:latin typeface="HGP明朝E" pitchFamily="18" charset="-128"/>
              <a:ea typeface="HGP明朝E" pitchFamily="18" charset="-128"/>
            </a:endParaRPr>
          </a:p>
          <a:p>
            <a:pPr marL="340840" indent="-340840">
              <a:spcBef>
                <a:spcPts val="0"/>
              </a:spcBef>
              <a:buFont typeface="+mj-lt"/>
              <a:buAutoNum type="arabicPeriod"/>
              <a:defRPr/>
            </a:pPr>
            <a:endParaRPr lang="en-US" altLang="ja-JP" sz="1400" dirty="0">
              <a:solidFill>
                <a:srgbClr val="000000"/>
              </a:solidFill>
              <a:latin typeface="HGP明朝E" pitchFamily="18" charset="-128"/>
              <a:ea typeface="HGP明朝E" pitchFamily="18" charset="-128"/>
            </a:endParaRPr>
          </a:p>
          <a:p>
            <a:pPr marL="340840" indent="-340840">
              <a:spcBef>
                <a:spcPts val="0"/>
              </a:spcBef>
              <a:buFont typeface="+mj-lt"/>
              <a:buAutoNum type="arabicPeriod"/>
              <a:defRPr/>
            </a:pPr>
            <a:endParaRPr lang="en-US" altLang="ja-JP" sz="1400" dirty="0">
              <a:solidFill>
                <a:srgbClr val="000000"/>
              </a:solidFill>
              <a:latin typeface="HGP明朝E" pitchFamily="18" charset="-128"/>
              <a:ea typeface="HGP明朝E" pitchFamily="18" charset="-128"/>
            </a:endParaRPr>
          </a:p>
          <a:p>
            <a:pPr marL="340840" indent="-340840">
              <a:spcBef>
                <a:spcPts val="0"/>
              </a:spcBef>
              <a:buFont typeface="+mj-lt"/>
              <a:buAutoNum type="arabicPeriod"/>
              <a:defRP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アジア各国が急激に経済成長する</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中，経済</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の停滞に</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より</a:t>
            </a:r>
            <a:endPar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defRP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は存在感を低下させる恐れ。</a:t>
            </a:r>
          </a:p>
        </p:txBody>
      </p:sp>
      <p:pic>
        <p:nvPicPr>
          <p:cNvPr id="89"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24" y="2861778"/>
            <a:ext cx="2963201"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932" y="945390"/>
            <a:ext cx="3743986"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 name="テキスト ボックス 90"/>
          <p:cNvSpPr txBox="1"/>
          <p:nvPr/>
        </p:nvSpPr>
        <p:spPr>
          <a:xfrm>
            <a:off x="157608" y="5260811"/>
            <a:ext cx="4681273" cy="1384526"/>
          </a:xfrm>
          <a:prstGeom prst="rect">
            <a:avLst/>
          </a:prstGeom>
          <a:noFill/>
          <a:ln w="952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90976" tIns="45488" rIns="90976" bIns="45488">
            <a:spAutoFit/>
          </a:bodyPr>
          <a:lstStyle/>
          <a:p>
            <a:pPr algn="ctr">
              <a:defRPr/>
            </a:pPr>
            <a:r>
              <a:rPr lang="en-US" altLang="ja-JP" sz="1200" u="sng" dirty="0">
                <a:solidFill>
                  <a:srgbClr val="000000"/>
                </a:solidFill>
                <a:latin typeface="ＭＳ ゴシック" panose="020B0609070205080204" pitchFamily="49" charset="-128"/>
                <a:ea typeface="ＭＳ ゴシック" panose="020B0609070205080204" pitchFamily="49" charset="-128"/>
              </a:rPr>
              <a:t>GDP</a:t>
            </a:r>
            <a:r>
              <a:rPr lang="ja-JP" altLang="en-US" sz="1200" u="sng" dirty="0">
                <a:solidFill>
                  <a:srgbClr val="000000"/>
                </a:solidFill>
                <a:latin typeface="ＭＳ ゴシック" panose="020B0609070205080204" pitchFamily="49" charset="-128"/>
                <a:ea typeface="ＭＳ ゴシック" panose="020B0609070205080204" pitchFamily="49" charset="-128"/>
              </a:rPr>
              <a:t>の伸びと高等教育進学率</a:t>
            </a:r>
            <a:r>
              <a:rPr lang="ja-JP" altLang="en-US" sz="1200" u="sng" dirty="0" smtClean="0">
                <a:solidFill>
                  <a:srgbClr val="000000"/>
                </a:solidFill>
                <a:latin typeface="ＭＳ ゴシック" panose="020B0609070205080204" pitchFamily="49" charset="-128"/>
                <a:ea typeface="ＭＳ ゴシック" panose="020B0609070205080204" pitchFamily="49" charset="-128"/>
                <a:sym typeface="Wingdings" pitchFamily="2" charset="2"/>
              </a:rPr>
              <a:t>（</a:t>
            </a:r>
            <a:r>
              <a:rPr lang="en-US" altLang="ja-JP" sz="1200" u="sng" dirty="0" smtClean="0">
                <a:solidFill>
                  <a:srgbClr val="000000"/>
                </a:solidFill>
                <a:latin typeface="ＭＳ ゴシック" panose="020B0609070205080204" pitchFamily="49" charset="-128"/>
                <a:ea typeface="ＭＳ ゴシック" panose="020B0609070205080204" pitchFamily="49" charset="-128"/>
                <a:sym typeface="Wingdings" pitchFamily="2" charset="2"/>
              </a:rPr>
              <a:t>1990</a:t>
            </a:r>
            <a:r>
              <a:rPr lang="ja-JP" altLang="en-US" sz="1200" u="sng" dirty="0" smtClean="0">
                <a:solidFill>
                  <a:srgbClr val="000000"/>
                </a:solidFill>
                <a:latin typeface="ＭＳ ゴシック" panose="020B0609070205080204" pitchFamily="49" charset="-128"/>
                <a:ea typeface="ＭＳ ゴシック" panose="020B0609070205080204" pitchFamily="49" charset="-128"/>
                <a:sym typeface="Wingdings" pitchFamily="2" charset="2"/>
              </a:rPr>
              <a:t>→</a:t>
            </a:r>
            <a:r>
              <a:rPr lang="en-US" altLang="ja-JP" sz="1200" u="sng" dirty="0" smtClean="0">
                <a:solidFill>
                  <a:srgbClr val="000000"/>
                </a:solidFill>
                <a:latin typeface="ＭＳ ゴシック" panose="020B0609070205080204" pitchFamily="49" charset="-128"/>
                <a:ea typeface="ＭＳ ゴシック" panose="020B0609070205080204" pitchFamily="49" charset="-128"/>
                <a:sym typeface="Wingdings" pitchFamily="2" charset="2"/>
              </a:rPr>
              <a:t>2009</a:t>
            </a:r>
            <a:r>
              <a:rPr lang="ja-JP" altLang="en-US" sz="1200" u="sng" dirty="0" smtClean="0">
                <a:solidFill>
                  <a:srgbClr val="000000"/>
                </a:solidFill>
                <a:latin typeface="ＭＳ ゴシック" panose="020B0609070205080204" pitchFamily="49" charset="-128"/>
                <a:ea typeface="ＭＳ ゴシック" panose="020B0609070205080204" pitchFamily="49" charset="-128"/>
                <a:sym typeface="Wingdings" pitchFamily="2" charset="2"/>
              </a:rPr>
              <a:t>）</a:t>
            </a:r>
            <a:endParaRPr lang="en-US" altLang="ja-JP" sz="1200" u="sng" dirty="0">
              <a:solidFill>
                <a:srgbClr val="000000"/>
              </a:solidFill>
              <a:latin typeface="ＭＳ ゴシック" panose="020B0609070205080204" pitchFamily="49" charset="-128"/>
              <a:ea typeface="ＭＳ ゴシック" panose="020B0609070205080204" pitchFamily="49" charset="-128"/>
              <a:sym typeface="Wingdings" pitchFamily="2" charset="2"/>
            </a:endParaRPr>
          </a:p>
          <a:p>
            <a:pPr>
              <a:defRPr/>
            </a:pPr>
            <a:r>
              <a:rPr lang="ja-JP" altLang="en-US" sz="1200" dirty="0">
                <a:solidFill>
                  <a:srgbClr val="000000"/>
                </a:solidFill>
                <a:latin typeface="ＭＳ ゴシック" panose="020B0609070205080204" pitchFamily="49" charset="-128"/>
                <a:ea typeface="ＭＳ ゴシック" panose="020B0609070205080204" pitchFamily="49" charset="-128"/>
                <a:sym typeface="Wingdings" pitchFamily="2" charset="2"/>
              </a:rPr>
              <a:t>　</a:t>
            </a:r>
            <a:r>
              <a:rPr lang="en-US" altLang="ja-JP" sz="1200" dirty="0">
                <a:solidFill>
                  <a:srgbClr val="000000"/>
                </a:solidFill>
                <a:latin typeface="ＭＳ ゴシック" panose="020B0609070205080204" pitchFamily="49" charset="-128"/>
                <a:ea typeface="ＭＳ ゴシック" panose="020B0609070205080204" pitchFamily="49" charset="-128"/>
                <a:sym typeface="Wingdings" pitchFamily="2" charset="2"/>
              </a:rPr>
              <a:t>	GDP</a:t>
            </a:r>
            <a:r>
              <a:rPr lang="ja-JP" altLang="en-US" sz="1200" dirty="0">
                <a:solidFill>
                  <a:srgbClr val="000000"/>
                </a:solidFill>
                <a:latin typeface="ＭＳ ゴシック" panose="020B0609070205080204" pitchFamily="49" charset="-128"/>
                <a:ea typeface="ＭＳ ゴシック" panose="020B0609070205080204" pitchFamily="49" charset="-128"/>
                <a:sym typeface="Wingdings" pitchFamily="2" charset="2"/>
              </a:rPr>
              <a:t>の伸び</a:t>
            </a:r>
            <a:r>
              <a:rPr lang="en-US" altLang="ja-JP" sz="1200" dirty="0">
                <a:solidFill>
                  <a:srgbClr val="000000"/>
                </a:solidFill>
                <a:latin typeface="ＭＳ ゴシック" panose="020B0609070205080204" pitchFamily="49" charset="-128"/>
                <a:ea typeface="ＭＳ ゴシック" panose="020B0609070205080204" pitchFamily="49" charset="-128"/>
                <a:sym typeface="Wingdings" pitchFamily="2" charset="2"/>
              </a:rPr>
              <a:t>	</a:t>
            </a:r>
            <a:r>
              <a:rPr lang="ja-JP" altLang="en-US" sz="1200" dirty="0">
                <a:solidFill>
                  <a:srgbClr val="000000"/>
                </a:solidFill>
                <a:latin typeface="ＭＳ ゴシック" panose="020B0609070205080204" pitchFamily="49" charset="-128"/>
                <a:ea typeface="ＭＳ ゴシック" panose="020B0609070205080204" pitchFamily="49" charset="-128"/>
                <a:sym typeface="Wingdings" pitchFamily="2" charset="2"/>
              </a:rPr>
              <a:t>　　進学率</a:t>
            </a:r>
            <a:endParaRPr lang="en-US" altLang="ja-JP" sz="1200" dirty="0">
              <a:solidFill>
                <a:srgbClr val="000000"/>
              </a:solidFill>
              <a:latin typeface="ＭＳ ゴシック" panose="020B0609070205080204" pitchFamily="49" charset="-128"/>
              <a:ea typeface="ＭＳ ゴシック" panose="020B0609070205080204" pitchFamily="49" charset="-128"/>
              <a:sym typeface="Wingdings" pitchFamily="2" charset="2"/>
            </a:endParaRPr>
          </a:p>
          <a:p>
            <a:pPr>
              <a:defRPr/>
            </a:pPr>
            <a:r>
              <a:rPr lang="ja-JP" altLang="en-US" sz="1200" dirty="0">
                <a:solidFill>
                  <a:srgbClr val="000000"/>
                </a:solidFill>
                <a:latin typeface="ＭＳ ゴシック" panose="020B0609070205080204" pitchFamily="49" charset="-128"/>
                <a:ea typeface="ＭＳ ゴシック" panose="020B0609070205080204" pitchFamily="49" charset="-128"/>
                <a:sym typeface="Wingdings" pitchFamily="2" charset="2"/>
              </a:rPr>
              <a:t>　韓国</a:t>
            </a:r>
            <a:r>
              <a:rPr lang="en-US" altLang="ja-JP" sz="1200" dirty="0">
                <a:solidFill>
                  <a:srgbClr val="000000"/>
                </a:solidFill>
                <a:latin typeface="ＭＳ ゴシック" panose="020B0609070205080204" pitchFamily="49" charset="-128"/>
                <a:ea typeface="ＭＳ ゴシック" panose="020B0609070205080204" pitchFamily="49" charset="-128"/>
                <a:sym typeface="Wingdings" pitchFamily="2" charset="2"/>
              </a:rPr>
              <a:t>	</a:t>
            </a:r>
            <a:r>
              <a:rPr lang="ja-JP" altLang="en-US" sz="1200" dirty="0">
                <a:solidFill>
                  <a:srgbClr val="000000"/>
                </a:solidFill>
                <a:latin typeface="ＭＳ ゴシック" panose="020B0609070205080204" pitchFamily="49" charset="-128"/>
                <a:ea typeface="ＭＳ ゴシック" panose="020B0609070205080204" pitchFamily="49" charset="-128"/>
                <a:sym typeface="Wingdings" pitchFamily="2" charset="2"/>
              </a:rPr>
              <a:t>　 </a:t>
            </a:r>
            <a:r>
              <a:rPr lang="en-US" altLang="ja-JP" sz="1200" dirty="0">
                <a:solidFill>
                  <a:srgbClr val="000000"/>
                </a:solidFill>
                <a:latin typeface="ＭＳ ゴシック" panose="020B0609070205080204" pitchFamily="49" charset="-128"/>
                <a:ea typeface="ＭＳ ゴシック" panose="020B0609070205080204" pitchFamily="49" charset="-128"/>
                <a:sym typeface="Wingdings" pitchFamily="2" charset="2"/>
              </a:rPr>
              <a:t>3.1</a:t>
            </a:r>
            <a:r>
              <a:rPr lang="ja-JP" altLang="en-US" sz="1200" dirty="0">
                <a:solidFill>
                  <a:srgbClr val="000000"/>
                </a:solidFill>
                <a:latin typeface="ＭＳ ゴシック" panose="020B0609070205080204" pitchFamily="49" charset="-128"/>
                <a:ea typeface="ＭＳ ゴシック" panose="020B0609070205080204" pitchFamily="49" charset="-128"/>
                <a:sym typeface="Wingdings" pitchFamily="2" charset="2"/>
              </a:rPr>
              <a:t>倍</a:t>
            </a:r>
            <a:r>
              <a:rPr lang="en-US" altLang="ja-JP" sz="1200" dirty="0">
                <a:solidFill>
                  <a:srgbClr val="000000"/>
                </a:solidFill>
                <a:latin typeface="ＭＳ ゴシック" panose="020B0609070205080204" pitchFamily="49" charset="-128"/>
                <a:ea typeface="ＭＳ ゴシック" panose="020B0609070205080204" pitchFamily="49" charset="-128"/>
                <a:sym typeface="Wingdings" pitchFamily="2" charset="2"/>
              </a:rPr>
              <a:t>	</a:t>
            </a:r>
            <a:r>
              <a:rPr lang="en-US" altLang="ja-JP" sz="1200" dirty="0" smtClean="0">
                <a:solidFill>
                  <a:srgbClr val="C00000"/>
                </a:solidFill>
                <a:latin typeface="ＭＳ ゴシック" panose="020B0609070205080204" pitchFamily="49" charset="-128"/>
                <a:ea typeface="ＭＳ ゴシック" panose="020B0609070205080204" pitchFamily="49" charset="-128"/>
                <a:sym typeface="Wingdings" pitchFamily="2" charset="2"/>
              </a:rPr>
              <a:t>37</a:t>
            </a:r>
            <a:r>
              <a:rPr lang="ja-JP" altLang="en-US" sz="1200" dirty="0" smtClean="0">
                <a:solidFill>
                  <a:srgbClr val="C00000"/>
                </a:solidFill>
                <a:latin typeface="ＭＳ ゴシック" panose="020B0609070205080204" pitchFamily="49" charset="-128"/>
                <a:ea typeface="ＭＳ ゴシック" panose="020B0609070205080204" pitchFamily="49" charset="-128"/>
                <a:sym typeface="Wingdings" pitchFamily="2" charset="2"/>
              </a:rPr>
              <a:t>％　→　</a:t>
            </a:r>
            <a:r>
              <a:rPr lang="en-US" altLang="ja-JP" sz="1200" b="1" dirty="0" smtClean="0">
                <a:solidFill>
                  <a:srgbClr val="C00000"/>
                </a:solidFill>
                <a:latin typeface="ＭＳ ゴシック" panose="020B0609070205080204" pitchFamily="49" charset="-128"/>
                <a:ea typeface="ＭＳ ゴシック" panose="020B0609070205080204" pitchFamily="49" charset="-128"/>
                <a:sym typeface="Wingdings" pitchFamily="2" charset="2"/>
              </a:rPr>
              <a:t>71</a:t>
            </a:r>
            <a:r>
              <a:rPr lang="ja-JP" altLang="en-US" sz="1200" b="1" dirty="0" smtClean="0">
                <a:solidFill>
                  <a:srgbClr val="C00000"/>
                </a:solidFill>
                <a:latin typeface="ＭＳ ゴシック" panose="020B0609070205080204" pitchFamily="49" charset="-128"/>
                <a:ea typeface="ＭＳ ゴシック" panose="020B0609070205080204" pitchFamily="49" charset="-128"/>
                <a:sym typeface="Wingdings" pitchFamily="2" charset="2"/>
              </a:rPr>
              <a:t>％</a:t>
            </a:r>
            <a:r>
              <a:rPr lang="en-US" altLang="ja-JP" sz="1200" dirty="0">
                <a:solidFill>
                  <a:srgbClr val="000000"/>
                </a:solidFill>
                <a:latin typeface="ＭＳ ゴシック" panose="020B0609070205080204" pitchFamily="49" charset="-128"/>
                <a:ea typeface="ＭＳ ゴシック" panose="020B0609070205080204" pitchFamily="49" charset="-128"/>
                <a:sym typeface="Wingdings" pitchFamily="2" charset="2"/>
              </a:rPr>
              <a:t>	</a:t>
            </a:r>
            <a:r>
              <a:rPr lang="ja-JP" altLang="en-US" sz="1200" dirty="0">
                <a:solidFill>
                  <a:srgbClr val="000000"/>
                </a:solidFill>
                <a:latin typeface="ＭＳ ゴシック" panose="020B0609070205080204" pitchFamily="49" charset="-128"/>
                <a:ea typeface="ＭＳ ゴシック" panose="020B0609070205080204" pitchFamily="49" charset="-128"/>
                <a:sym typeface="Wingdings" pitchFamily="2" charset="2"/>
              </a:rPr>
              <a:t>　</a:t>
            </a:r>
            <a:endParaRPr lang="en-US" altLang="ja-JP" sz="1200" dirty="0">
              <a:solidFill>
                <a:srgbClr val="000000"/>
              </a:solidFill>
              <a:latin typeface="ＭＳ ゴシック" panose="020B0609070205080204" pitchFamily="49" charset="-128"/>
              <a:ea typeface="ＭＳ ゴシック" panose="020B0609070205080204" pitchFamily="49" charset="-128"/>
              <a:sym typeface="Wingdings" pitchFamily="2" charset="2"/>
            </a:endParaRPr>
          </a:p>
          <a:p>
            <a:pPr>
              <a:defRPr/>
            </a:pPr>
            <a:r>
              <a:rPr lang="ja-JP" altLang="en-US" sz="1200" dirty="0">
                <a:solidFill>
                  <a:srgbClr val="000000"/>
                </a:solidFill>
                <a:latin typeface="ＭＳ ゴシック" panose="020B0609070205080204" pitchFamily="49" charset="-128"/>
                <a:ea typeface="ＭＳ ゴシック" panose="020B0609070205080204" pitchFamily="49" charset="-128"/>
                <a:sym typeface="Wingdings" pitchFamily="2" charset="2"/>
              </a:rPr>
              <a:t>　中国</a:t>
            </a:r>
            <a:r>
              <a:rPr lang="en-US" altLang="ja-JP" sz="1200" dirty="0">
                <a:solidFill>
                  <a:srgbClr val="000000"/>
                </a:solidFill>
                <a:latin typeface="ＭＳ ゴシック" panose="020B0609070205080204" pitchFamily="49" charset="-128"/>
                <a:ea typeface="ＭＳ ゴシック" panose="020B0609070205080204" pitchFamily="49" charset="-128"/>
                <a:sym typeface="Wingdings" pitchFamily="2" charset="2"/>
              </a:rPr>
              <a:t>	</a:t>
            </a:r>
            <a:r>
              <a:rPr lang="ja-JP" altLang="en-US" sz="1200" dirty="0">
                <a:solidFill>
                  <a:srgbClr val="000000"/>
                </a:solidFill>
                <a:latin typeface="ＭＳ ゴシック" panose="020B0609070205080204" pitchFamily="49" charset="-128"/>
                <a:ea typeface="ＭＳ ゴシック" panose="020B0609070205080204" pitchFamily="49" charset="-128"/>
                <a:sym typeface="Wingdings" pitchFamily="2" charset="2"/>
              </a:rPr>
              <a:t>　</a:t>
            </a:r>
            <a:r>
              <a:rPr lang="en-US" altLang="ja-JP" sz="1200" dirty="0">
                <a:solidFill>
                  <a:srgbClr val="000000"/>
                </a:solidFill>
                <a:latin typeface="ＭＳ ゴシック" panose="020B0609070205080204" pitchFamily="49" charset="-128"/>
                <a:ea typeface="ＭＳ ゴシック" panose="020B0609070205080204" pitchFamily="49" charset="-128"/>
                <a:sym typeface="Wingdings" pitchFamily="2" charset="2"/>
              </a:rPr>
              <a:t>12.5</a:t>
            </a:r>
            <a:r>
              <a:rPr lang="ja-JP" altLang="en-US" sz="1200" dirty="0">
                <a:solidFill>
                  <a:srgbClr val="000000"/>
                </a:solidFill>
                <a:latin typeface="ＭＳ ゴシック" panose="020B0609070205080204" pitchFamily="49" charset="-128"/>
                <a:ea typeface="ＭＳ ゴシック" panose="020B0609070205080204" pitchFamily="49" charset="-128"/>
                <a:sym typeface="Wingdings" pitchFamily="2" charset="2"/>
              </a:rPr>
              <a:t>倍</a:t>
            </a:r>
            <a:r>
              <a:rPr lang="en-US" altLang="ja-JP" sz="1200" dirty="0">
                <a:solidFill>
                  <a:srgbClr val="000000"/>
                </a:solidFill>
                <a:latin typeface="ＭＳ ゴシック" panose="020B0609070205080204" pitchFamily="49" charset="-128"/>
                <a:ea typeface="ＭＳ ゴシック" panose="020B0609070205080204" pitchFamily="49" charset="-128"/>
                <a:sym typeface="Wingdings" pitchFamily="2" charset="2"/>
              </a:rPr>
              <a:t>	</a:t>
            </a:r>
            <a:r>
              <a:rPr lang="ja-JP" altLang="en-US" sz="1200" dirty="0" smtClean="0">
                <a:solidFill>
                  <a:srgbClr val="C00000"/>
                </a:solidFill>
                <a:latin typeface="ＭＳ ゴシック" panose="020B0609070205080204" pitchFamily="49" charset="-128"/>
                <a:ea typeface="ＭＳ ゴシック" panose="020B0609070205080204" pitchFamily="49" charset="-128"/>
                <a:sym typeface="Wingdings" pitchFamily="2" charset="2"/>
              </a:rPr>
              <a:t>３％　→　</a:t>
            </a:r>
            <a:r>
              <a:rPr lang="en-US" altLang="ja-JP" sz="1200" dirty="0" smtClean="0">
                <a:solidFill>
                  <a:srgbClr val="C00000"/>
                </a:solidFill>
                <a:latin typeface="ＭＳ ゴシック" panose="020B0609070205080204" pitchFamily="49" charset="-128"/>
                <a:ea typeface="ＭＳ ゴシック" panose="020B0609070205080204" pitchFamily="49" charset="-128"/>
                <a:sym typeface="Wingdings" pitchFamily="2" charset="2"/>
              </a:rPr>
              <a:t>17</a:t>
            </a:r>
            <a:r>
              <a:rPr lang="ja-JP" altLang="en-US" sz="1200" dirty="0" smtClean="0">
                <a:solidFill>
                  <a:srgbClr val="C00000"/>
                </a:solidFill>
                <a:latin typeface="ＭＳ ゴシック" panose="020B0609070205080204" pitchFamily="49" charset="-128"/>
                <a:ea typeface="ＭＳ ゴシック" panose="020B0609070205080204" pitchFamily="49" charset="-128"/>
                <a:sym typeface="Wingdings" pitchFamily="2" charset="2"/>
              </a:rPr>
              <a:t>％</a:t>
            </a:r>
            <a:r>
              <a:rPr lang="ja-JP" altLang="en-US" sz="1200" dirty="0">
                <a:solidFill>
                  <a:srgbClr val="C00000"/>
                </a:solidFill>
                <a:latin typeface="ＭＳ ゴシック" panose="020B0609070205080204" pitchFamily="49" charset="-128"/>
                <a:ea typeface="ＭＳ ゴシック" panose="020B0609070205080204" pitchFamily="49" charset="-128"/>
                <a:sym typeface="Wingdings" pitchFamily="2" charset="2"/>
              </a:rPr>
              <a:t>（</a:t>
            </a:r>
            <a:r>
              <a:rPr lang="en-US" altLang="ja-JP" sz="1200" dirty="0">
                <a:solidFill>
                  <a:srgbClr val="C00000"/>
                </a:solidFill>
                <a:latin typeface="ＭＳ ゴシック" panose="020B0609070205080204" pitchFamily="49" charset="-128"/>
                <a:ea typeface="ＭＳ ゴシック" panose="020B0609070205080204" pitchFamily="49" charset="-128"/>
                <a:sym typeface="Wingdings" pitchFamily="2" charset="2"/>
              </a:rPr>
              <a:t>29</a:t>
            </a:r>
            <a:r>
              <a:rPr lang="ja-JP" altLang="en-US" sz="1200" dirty="0">
                <a:solidFill>
                  <a:srgbClr val="C00000"/>
                </a:solidFill>
                <a:latin typeface="ＭＳ ゴシック" panose="020B0609070205080204" pitchFamily="49" charset="-128"/>
                <a:ea typeface="ＭＳ ゴシック" panose="020B0609070205080204" pitchFamily="49" charset="-128"/>
                <a:sym typeface="Wingdings" pitchFamily="2" charset="2"/>
              </a:rPr>
              <a:t>万人</a:t>
            </a:r>
            <a:r>
              <a:rPr lang="ja-JP" altLang="en-US" sz="1200" dirty="0" smtClean="0">
                <a:solidFill>
                  <a:srgbClr val="C00000"/>
                </a:solidFill>
                <a:latin typeface="ＭＳ ゴシック" panose="020B0609070205080204" pitchFamily="49" charset="-128"/>
                <a:ea typeface="ＭＳ ゴシック" panose="020B0609070205080204" pitchFamily="49" charset="-128"/>
                <a:sym typeface="Wingdings" pitchFamily="2" charset="2"/>
              </a:rPr>
              <a:t>→</a:t>
            </a:r>
            <a:r>
              <a:rPr lang="en-US" altLang="ja-JP" sz="1200" b="1" dirty="0" smtClean="0">
                <a:solidFill>
                  <a:srgbClr val="C00000"/>
                </a:solidFill>
                <a:latin typeface="ＭＳ ゴシック" panose="020B0609070205080204" pitchFamily="49" charset="-128"/>
                <a:ea typeface="ＭＳ ゴシック" panose="020B0609070205080204" pitchFamily="49" charset="-128"/>
                <a:sym typeface="Wingdings" pitchFamily="2" charset="2"/>
              </a:rPr>
              <a:t>262</a:t>
            </a:r>
            <a:r>
              <a:rPr lang="ja-JP" altLang="en-US" sz="1200" b="1" dirty="0" smtClean="0">
                <a:solidFill>
                  <a:srgbClr val="C00000"/>
                </a:solidFill>
                <a:latin typeface="ＭＳ ゴシック" panose="020B0609070205080204" pitchFamily="49" charset="-128"/>
                <a:ea typeface="ＭＳ ゴシック" panose="020B0609070205080204" pitchFamily="49" charset="-128"/>
                <a:sym typeface="Wingdings" pitchFamily="2" charset="2"/>
              </a:rPr>
              <a:t>万人</a:t>
            </a:r>
            <a:r>
              <a:rPr lang="ja-JP" altLang="en-US" sz="1200" dirty="0">
                <a:solidFill>
                  <a:srgbClr val="000000"/>
                </a:solidFill>
                <a:latin typeface="ＭＳ ゴシック" panose="020B0609070205080204" pitchFamily="49" charset="-128"/>
                <a:ea typeface="ＭＳ ゴシック" panose="020B0609070205080204" pitchFamily="49" charset="-128"/>
                <a:sym typeface="Wingdings" pitchFamily="2" charset="2"/>
              </a:rPr>
              <a:t>）</a:t>
            </a:r>
            <a:endParaRPr lang="en-US" altLang="ja-JP" sz="1200" dirty="0">
              <a:solidFill>
                <a:srgbClr val="000000"/>
              </a:solidFill>
              <a:latin typeface="ＭＳ ゴシック" panose="020B0609070205080204" pitchFamily="49" charset="-128"/>
              <a:ea typeface="ＭＳ ゴシック" panose="020B0609070205080204" pitchFamily="49" charset="-128"/>
              <a:sym typeface="Wingdings" pitchFamily="2" charset="2"/>
            </a:endParaRPr>
          </a:p>
          <a:p>
            <a:pPr>
              <a:defRPr/>
            </a:pPr>
            <a:r>
              <a:rPr lang="ja-JP" altLang="en-US" sz="1200" dirty="0">
                <a:solidFill>
                  <a:srgbClr val="000000"/>
                </a:solidFill>
                <a:latin typeface="ＭＳ ゴシック" panose="020B0609070205080204" pitchFamily="49" charset="-128"/>
                <a:ea typeface="ＭＳ ゴシック" panose="020B0609070205080204" pitchFamily="49" charset="-128"/>
                <a:sym typeface="Wingdings" pitchFamily="2" charset="2"/>
              </a:rPr>
              <a:t>　タイ</a:t>
            </a:r>
            <a:r>
              <a:rPr lang="en-US" altLang="ja-JP" sz="1200" dirty="0">
                <a:solidFill>
                  <a:srgbClr val="000000"/>
                </a:solidFill>
                <a:latin typeface="ＭＳ ゴシック" panose="020B0609070205080204" pitchFamily="49" charset="-128"/>
                <a:ea typeface="ＭＳ ゴシック" panose="020B0609070205080204" pitchFamily="49" charset="-128"/>
                <a:sym typeface="Wingdings" pitchFamily="2" charset="2"/>
              </a:rPr>
              <a:t>	</a:t>
            </a:r>
            <a:r>
              <a:rPr lang="ja-JP" altLang="en-US" sz="1200" dirty="0">
                <a:solidFill>
                  <a:srgbClr val="000000"/>
                </a:solidFill>
                <a:latin typeface="ＭＳ ゴシック" panose="020B0609070205080204" pitchFamily="49" charset="-128"/>
                <a:ea typeface="ＭＳ ゴシック" panose="020B0609070205080204" pitchFamily="49" charset="-128"/>
                <a:sym typeface="Wingdings" pitchFamily="2" charset="2"/>
              </a:rPr>
              <a:t>　 </a:t>
            </a:r>
            <a:r>
              <a:rPr lang="en-US" altLang="ja-JP" sz="1200" dirty="0">
                <a:solidFill>
                  <a:srgbClr val="000000"/>
                </a:solidFill>
                <a:latin typeface="ＭＳ ゴシック" panose="020B0609070205080204" pitchFamily="49" charset="-128"/>
                <a:ea typeface="ＭＳ ゴシック" panose="020B0609070205080204" pitchFamily="49" charset="-128"/>
                <a:sym typeface="Wingdings" pitchFamily="2" charset="2"/>
              </a:rPr>
              <a:t>3.1</a:t>
            </a:r>
            <a:r>
              <a:rPr lang="ja-JP" altLang="en-US" sz="1200" dirty="0">
                <a:solidFill>
                  <a:srgbClr val="000000"/>
                </a:solidFill>
                <a:latin typeface="ＭＳ ゴシック" panose="020B0609070205080204" pitchFamily="49" charset="-128"/>
                <a:ea typeface="ＭＳ ゴシック" panose="020B0609070205080204" pitchFamily="49" charset="-128"/>
                <a:sym typeface="Wingdings" pitchFamily="2" charset="2"/>
              </a:rPr>
              <a:t>倍</a:t>
            </a:r>
            <a:r>
              <a:rPr lang="en-US" altLang="ja-JP" sz="1200" dirty="0">
                <a:solidFill>
                  <a:srgbClr val="000000"/>
                </a:solidFill>
                <a:latin typeface="ＭＳ ゴシック" panose="020B0609070205080204" pitchFamily="49" charset="-128"/>
                <a:ea typeface="ＭＳ ゴシック" panose="020B0609070205080204" pitchFamily="49" charset="-128"/>
                <a:sym typeface="Wingdings" pitchFamily="2" charset="2"/>
              </a:rPr>
              <a:t> 	</a:t>
            </a:r>
            <a:r>
              <a:rPr lang="en-US" altLang="ja-JP" sz="1200" dirty="0" smtClean="0">
                <a:solidFill>
                  <a:srgbClr val="C00000"/>
                </a:solidFill>
                <a:latin typeface="ＭＳ ゴシック" panose="020B0609070205080204" pitchFamily="49" charset="-128"/>
                <a:ea typeface="ＭＳ ゴシック" panose="020B0609070205080204" pitchFamily="49" charset="-128"/>
                <a:sym typeface="Wingdings" pitchFamily="2" charset="2"/>
              </a:rPr>
              <a:t>16</a:t>
            </a:r>
            <a:r>
              <a:rPr lang="ja-JP" altLang="en-US" sz="1200" dirty="0" smtClean="0">
                <a:solidFill>
                  <a:srgbClr val="C00000"/>
                </a:solidFill>
                <a:latin typeface="ＭＳ ゴシック" panose="020B0609070205080204" pitchFamily="49" charset="-128"/>
                <a:ea typeface="ＭＳ ゴシック" panose="020B0609070205080204" pitchFamily="49" charset="-128"/>
                <a:sym typeface="Wingdings" pitchFamily="2" charset="2"/>
              </a:rPr>
              <a:t>％　→　</a:t>
            </a:r>
            <a:r>
              <a:rPr lang="en-US" altLang="ja-JP" sz="1200" b="1" dirty="0" smtClean="0">
                <a:solidFill>
                  <a:srgbClr val="C00000"/>
                </a:solidFill>
                <a:latin typeface="ＭＳ ゴシック" panose="020B0609070205080204" pitchFamily="49" charset="-128"/>
                <a:ea typeface="ＭＳ ゴシック" panose="020B0609070205080204" pitchFamily="49" charset="-128"/>
                <a:sym typeface="Wingdings" pitchFamily="2" charset="2"/>
              </a:rPr>
              <a:t>46</a:t>
            </a:r>
            <a:r>
              <a:rPr lang="ja-JP" altLang="en-US" sz="1200" b="1" dirty="0" smtClean="0">
                <a:solidFill>
                  <a:srgbClr val="C00000"/>
                </a:solidFill>
                <a:latin typeface="ＭＳ ゴシック" panose="020B0609070205080204" pitchFamily="49" charset="-128"/>
                <a:ea typeface="ＭＳ ゴシック" panose="020B0609070205080204" pitchFamily="49" charset="-128"/>
                <a:sym typeface="Wingdings" pitchFamily="2" charset="2"/>
              </a:rPr>
              <a:t>％</a:t>
            </a:r>
            <a:endParaRPr lang="en-US" altLang="ja-JP" sz="1200" b="1" dirty="0">
              <a:solidFill>
                <a:srgbClr val="C00000"/>
              </a:solidFill>
              <a:latin typeface="ＭＳ ゴシック" panose="020B0609070205080204" pitchFamily="49" charset="-128"/>
              <a:ea typeface="ＭＳ ゴシック" panose="020B0609070205080204" pitchFamily="49" charset="-128"/>
              <a:sym typeface="Wingdings" pitchFamily="2" charset="2"/>
            </a:endParaRPr>
          </a:p>
          <a:p>
            <a:pPr>
              <a:defRPr/>
            </a:pPr>
            <a:r>
              <a:rPr lang="ja-JP" altLang="en-US" sz="1200" dirty="0">
                <a:solidFill>
                  <a:srgbClr val="000000"/>
                </a:solidFill>
                <a:latin typeface="ＭＳ ゴシック" panose="020B0609070205080204" pitchFamily="49" charset="-128"/>
                <a:ea typeface="ＭＳ ゴシック" panose="020B0609070205080204" pitchFamily="49" charset="-128"/>
                <a:sym typeface="Wingdings" pitchFamily="2" charset="2"/>
              </a:rPr>
              <a:t>　ｵｰｽﾄﾗﾘｱ</a:t>
            </a:r>
            <a:r>
              <a:rPr lang="en-US" altLang="ja-JP" sz="1200" dirty="0">
                <a:solidFill>
                  <a:srgbClr val="000000"/>
                </a:solidFill>
                <a:latin typeface="ＭＳ ゴシック" panose="020B0609070205080204" pitchFamily="49" charset="-128"/>
                <a:ea typeface="ＭＳ ゴシック" panose="020B0609070205080204" pitchFamily="49" charset="-128"/>
                <a:sym typeface="Wingdings" pitchFamily="2" charset="2"/>
              </a:rPr>
              <a:t>	</a:t>
            </a:r>
            <a:r>
              <a:rPr lang="ja-JP" altLang="en-US" sz="1200" dirty="0">
                <a:solidFill>
                  <a:srgbClr val="000000"/>
                </a:solidFill>
                <a:latin typeface="ＭＳ ゴシック" panose="020B0609070205080204" pitchFamily="49" charset="-128"/>
                <a:ea typeface="ＭＳ ゴシック" panose="020B0609070205080204" pitchFamily="49" charset="-128"/>
                <a:sym typeface="Wingdings" pitchFamily="2" charset="2"/>
              </a:rPr>
              <a:t>　 </a:t>
            </a:r>
            <a:r>
              <a:rPr lang="en-US" altLang="ja-JP" sz="1200" dirty="0">
                <a:solidFill>
                  <a:srgbClr val="000000"/>
                </a:solidFill>
                <a:latin typeface="ＭＳ ゴシック" panose="020B0609070205080204" pitchFamily="49" charset="-128"/>
                <a:ea typeface="ＭＳ ゴシック" panose="020B0609070205080204" pitchFamily="49" charset="-128"/>
                <a:sym typeface="Wingdings" pitchFamily="2" charset="2"/>
              </a:rPr>
              <a:t>3.1</a:t>
            </a:r>
            <a:r>
              <a:rPr lang="ja-JP" altLang="en-US" sz="1200" dirty="0">
                <a:solidFill>
                  <a:srgbClr val="000000"/>
                </a:solidFill>
                <a:latin typeface="ＭＳ ゴシック" panose="020B0609070205080204" pitchFamily="49" charset="-128"/>
                <a:ea typeface="ＭＳ ゴシック" panose="020B0609070205080204" pitchFamily="49" charset="-128"/>
                <a:sym typeface="Wingdings" pitchFamily="2" charset="2"/>
              </a:rPr>
              <a:t>倍</a:t>
            </a:r>
            <a:r>
              <a:rPr lang="en-US" altLang="ja-JP" sz="1200" dirty="0">
                <a:solidFill>
                  <a:srgbClr val="000000"/>
                </a:solidFill>
                <a:latin typeface="ＭＳ ゴシック" panose="020B0609070205080204" pitchFamily="49" charset="-128"/>
                <a:ea typeface="ＭＳ ゴシック" panose="020B0609070205080204" pitchFamily="49" charset="-128"/>
                <a:sym typeface="Wingdings" pitchFamily="2" charset="2"/>
              </a:rPr>
              <a:t>	</a:t>
            </a:r>
            <a:r>
              <a:rPr lang="en-US" altLang="ja-JP" sz="1200" dirty="0" smtClean="0">
                <a:solidFill>
                  <a:srgbClr val="C00000"/>
                </a:solidFill>
                <a:latin typeface="ＭＳ ゴシック" panose="020B0609070205080204" pitchFamily="49" charset="-128"/>
                <a:ea typeface="ＭＳ ゴシック" panose="020B0609070205080204" pitchFamily="49" charset="-128"/>
                <a:sym typeface="Wingdings" pitchFamily="2" charset="2"/>
              </a:rPr>
              <a:t>35</a:t>
            </a:r>
            <a:r>
              <a:rPr lang="ja-JP" altLang="en-US" sz="1200" dirty="0" smtClean="0">
                <a:solidFill>
                  <a:srgbClr val="C00000"/>
                </a:solidFill>
                <a:latin typeface="ＭＳ ゴシック" panose="020B0609070205080204" pitchFamily="49" charset="-128"/>
                <a:ea typeface="ＭＳ ゴシック" panose="020B0609070205080204" pitchFamily="49" charset="-128"/>
                <a:sym typeface="Wingdings" pitchFamily="2" charset="2"/>
              </a:rPr>
              <a:t>％　→　</a:t>
            </a:r>
            <a:r>
              <a:rPr lang="en-US" altLang="ja-JP" sz="1200" b="1" dirty="0" smtClean="0">
                <a:solidFill>
                  <a:srgbClr val="C00000"/>
                </a:solidFill>
                <a:latin typeface="ＭＳ ゴシック" panose="020B0609070205080204" pitchFamily="49" charset="-128"/>
                <a:ea typeface="ＭＳ ゴシック" panose="020B0609070205080204" pitchFamily="49" charset="-128"/>
                <a:sym typeface="Wingdings" pitchFamily="2" charset="2"/>
              </a:rPr>
              <a:t>94</a:t>
            </a:r>
            <a:r>
              <a:rPr lang="ja-JP" altLang="en-US" sz="1200" b="1" dirty="0" smtClean="0">
                <a:solidFill>
                  <a:srgbClr val="C00000"/>
                </a:solidFill>
                <a:latin typeface="ＭＳ ゴシック" panose="020B0609070205080204" pitchFamily="49" charset="-128"/>
                <a:ea typeface="ＭＳ ゴシック" panose="020B0609070205080204" pitchFamily="49" charset="-128"/>
                <a:sym typeface="Wingdings" pitchFamily="2" charset="2"/>
              </a:rPr>
              <a:t>％</a:t>
            </a:r>
            <a:endParaRPr lang="en-US" altLang="ja-JP" sz="1200" b="1" dirty="0">
              <a:solidFill>
                <a:srgbClr val="C00000"/>
              </a:solidFill>
              <a:latin typeface="ＭＳ ゴシック" panose="020B0609070205080204" pitchFamily="49" charset="-128"/>
              <a:ea typeface="ＭＳ ゴシック" panose="020B0609070205080204" pitchFamily="49" charset="-128"/>
              <a:sym typeface="Wingdings" pitchFamily="2" charset="2"/>
            </a:endParaRPr>
          </a:p>
          <a:p>
            <a:pPr>
              <a:defRPr/>
            </a:pPr>
            <a:r>
              <a:rPr lang="ja-JP" altLang="en-US" sz="1200" dirty="0">
                <a:solidFill>
                  <a:srgbClr val="000000"/>
                </a:solidFill>
                <a:latin typeface="ＭＳ ゴシック" panose="020B0609070205080204" pitchFamily="49" charset="-128"/>
                <a:ea typeface="ＭＳ ゴシック" panose="020B0609070205080204" pitchFamily="49" charset="-128"/>
                <a:sym typeface="Wingdings" pitchFamily="2" charset="2"/>
              </a:rPr>
              <a:t>　日本</a:t>
            </a:r>
            <a:r>
              <a:rPr lang="en-US" altLang="ja-JP" sz="1200" dirty="0">
                <a:solidFill>
                  <a:srgbClr val="000000"/>
                </a:solidFill>
                <a:latin typeface="ＭＳ ゴシック" panose="020B0609070205080204" pitchFamily="49" charset="-128"/>
                <a:ea typeface="ＭＳ ゴシック" panose="020B0609070205080204" pitchFamily="49" charset="-128"/>
                <a:sym typeface="Wingdings" pitchFamily="2" charset="2"/>
              </a:rPr>
              <a:t>	</a:t>
            </a:r>
            <a:r>
              <a:rPr lang="ja-JP" altLang="en-US" sz="1200" dirty="0">
                <a:solidFill>
                  <a:srgbClr val="000000"/>
                </a:solidFill>
                <a:latin typeface="ＭＳ ゴシック" panose="020B0609070205080204" pitchFamily="49" charset="-128"/>
                <a:ea typeface="ＭＳ ゴシック" panose="020B0609070205080204" pitchFamily="49" charset="-128"/>
                <a:sym typeface="Wingdings" pitchFamily="2" charset="2"/>
              </a:rPr>
              <a:t>　 </a:t>
            </a:r>
            <a:r>
              <a:rPr lang="en-US" altLang="ja-JP" sz="1200" dirty="0">
                <a:solidFill>
                  <a:srgbClr val="000000"/>
                </a:solidFill>
                <a:latin typeface="ＭＳ ゴシック" panose="020B0609070205080204" pitchFamily="49" charset="-128"/>
                <a:ea typeface="ＭＳ ゴシック" panose="020B0609070205080204" pitchFamily="49" charset="-128"/>
                <a:sym typeface="Wingdings" pitchFamily="2" charset="2"/>
              </a:rPr>
              <a:t>1.6</a:t>
            </a:r>
            <a:r>
              <a:rPr lang="ja-JP" altLang="en-US" sz="1200" dirty="0">
                <a:solidFill>
                  <a:srgbClr val="000000"/>
                </a:solidFill>
                <a:latin typeface="ＭＳ ゴシック" panose="020B0609070205080204" pitchFamily="49" charset="-128"/>
                <a:ea typeface="ＭＳ ゴシック" panose="020B0609070205080204" pitchFamily="49" charset="-128"/>
                <a:sym typeface="Wingdings" pitchFamily="2" charset="2"/>
              </a:rPr>
              <a:t>倍</a:t>
            </a:r>
            <a:r>
              <a:rPr lang="en-US" altLang="ja-JP" sz="1200" dirty="0">
                <a:solidFill>
                  <a:srgbClr val="000000"/>
                </a:solidFill>
                <a:latin typeface="ＭＳ ゴシック" panose="020B0609070205080204" pitchFamily="49" charset="-128"/>
                <a:ea typeface="ＭＳ ゴシック" panose="020B0609070205080204" pitchFamily="49" charset="-128"/>
                <a:sym typeface="Wingdings" pitchFamily="2" charset="2"/>
              </a:rPr>
              <a:t>	</a:t>
            </a:r>
            <a:r>
              <a:rPr lang="en-US" altLang="ja-JP" sz="1200" dirty="0" smtClean="0">
                <a:solidFill>
                  <a:srgbClr val="000000"/>
                </a:solidFill>
                <a:latin typeface="ＭＳ ゴシック" panose="020B0609070205080204" pitchFamily="49" charset="-128"/>
                <a:ea typeface="ＭＳ ゴシック" panose="020B0609070205080204" pitchFamily="49" charset="-128"/>
                <a:sym typeface="Wingdings" pitchFamily="2" charset="2"/>
              </a:rPr>
              <a:t>36</a:t>
            </a:r>
            <a:r>
              <a:rPr lang="ja-JP" altLang="en-US" sz="1200" dirty="0" smtClean="0">
                <a:solidFill>
                  <a:srgbClr val="000000"/>
                </a:solidFill>
                <a:latin typeface="ＭＳ ゴシック" panose="020B0609070205080204" pitchFamily="49" charset="-128"/>
                <a:ea typeface="ＭＳ ゴシック" panose="020B0609070205080204" pitchFamily="49" charset="-128"/>
                <a:sym typeface="Wingdings" pitchFamily="2" charset="2"/>
              </a:rPr>
              <a:t>％　→　</a:t>
            </a:r>
            <a:r>
              <a:rPr lang="en-US" altLang="ja-JP" sz="1200" dirty="0" smtClean="0">
                <a:solidFill>
                  <a:srgbClr val="000000"/>
                </a:solidFill>
                <a:latin typeface="ＭＳ ゴシック" panose="020B0609070205080204" pitchFamily="49" charset="-128"/>
                <a:ea typeface="ＭＳ ゴシック" panose="020B0609070205080204" pitchFamily="49" charset="-128"/>
                <a:sym typeface="Wingdings" pitchFamily="2" charset="2"/>
              </a:rPr>
              <a:t>56</a:t>
            </a:r>
            <a:r>
              <a:rPr lang="ja-JP" altLang="en-US" sz="1200" dirty="0" smtClean="0">
                <a:solidFill>
                  <a:srgbClr val="000000"/>
                </a:solidFill>
                <a:latin typeface="ＭＳ ゴシック" panose="020B0609070205080204" pitchFamily="49" charset="-128"/>
                <a:ea typeface="ＭＳ ゴシック" panose="020B0609070205080204" pitchFamily="49" charset="-128"/>
                <a:sym typeface="Wingdings" pitchFamily="2" charset="2"/>
              </a:rPr>
              <a:t>％</a:t>
            </a:r>
            <a:r>
              <a:rPr lang="ja-JP" altLang="en-US" sz="1200" dirty="0">
                <a:solidFill>
                  <a:srgbClr val="000000"/>
                </a:solidFill>
                <a:latin typeface="ＭＳ ゴシック" panose="020B0609070205080204" pitchFamily="49" charset="-128"/>
                <a:ea typeface="ＭＳ ゴシック" panose="020B0609070205080204" pitchFamily="49" charset="-128"/>
                <a:sym typeface="Wingdings" pitchFamily="2" charset="2"/>
              </a:rPr>
              <a:t>（短期大学含む）</a:t>
            </a:r>
            <a:endParaRPr lang="en-US" altLang="ja-JP" sz="1200" dirty="0">
              <a:solidFill>
                <a:srgbClr val="000000"/>
              </a:solidFill>
              <a:latin typeface="ＭＳ ゴシック" panose="020B0609070205080204" pitchFamily="49" charset="-128"/>
              <a:ea typeface="ＭＳ ゴシック" panose="020B0609070205080204" pitchFamily="49" charset="-128"/>
              <a:sym typeface="Wingdings" pitchFamily="2" charset="2"/>
            </a:endParaRPr>
          </a:p>
        </p:txBody>
      </p:sp>
      <p:sp>
        <p:nvSpPr>
          <p:cNvPr id="93" name="テキスト ボックス 92"/>
          <p:cNvSpPr txBox="1"/>
          <p:nvPr/>
        </p:nvSpPr>
        <p:spPr>
          <a:xfrm>
            <a:off x="-108520" y="6655923"/>
            <a:ext cx="9624973" cy="246221"/>
          </a:xfrm>
          <a:prstGeom prst="rect">
            <a:avLst/>
          </a:prstGeom>
          <a:noFill/>
          <a:ln>
            <a:noFill/>
          </a:ln>
        </p:spPr>
        <p:txBody>
          <a:bodyPr wrap="square" rtlCol="0">
            <a:spAutoFit/>
          </a:bodyPr>
          <a:lstStyle/>
          <a:p>
            <a:pPr fontAlgn="auto">
              <a:spcBef>
                <a:spcPts val="0"/>
              </a:spcBef>
              <a:spcAft>
                <a:spcPts val="0"/>
              </a:spcAft>
            </a:pPr>
            <a:r>
              <a:rPr lang="ja-JP" altLang="en-US" sz="1000" dirty="0" smtClean="0">
                <a:solidFill>
                  <a:prstClr val="black"/>
                </a:solidFill>
                <a:latin typeface="ＭＳ ゴシック" panose="020B0609070205080204" pitchFamily="49" charset="-128"/>
                <a:ea typeface="ＭＳ ゴシック" panose="020B0609070205080204" pitchFamily="49" charset="-128"/>
              </a:rPr>
              <a:t>（平成</a:t>
            </a:r>
            <a:r>
              <a:rPr lang="en-US" altLang="ja-JP" sz="1000" dirty="0" smtClean="0">
                <a:solidFill>
                  <a:prstClr val="black"/>
                </a:solidFill>
                <a:latin typeface="ＭＳ ゴシック" panose="020B0609070205080204" pitchFamily="49" charset="-128"/>
                <a:ea typeface="ＭＳ ゴシック" panose="020B0609070205080204" pitchFamily="49" charset="-128"/>
              </a:rPr>
              <a:t>25</a:t>
            </a:r>
            <a:r>
              <a:rPr lang="ja-JP" altLang="en-US" sz="1000" dirty="0" smtClean="0">
                <a:solidFill>
                  <a:prstClr val="black"/>
                </a:solidFill>
                <a:latin typeface="ＭＳ ゴシック" panose="020B0609070205080204" pitchFamily="49" charset="-128"/>
                <a:ea typeface="ＭＳ ゴシック" panose="020B0609070205080204" pitchFamily="49" charset="-128"/>
              </a:rPr>
              <a:t>年３月</a:t>
            </a:r>
            <a:r>
              <a:rPr lang="en-US" altLang="ja-JP" sz="1000" dirty="0" smtClean="0">
                <a:solidFill>
                  <a:prstClr val="black"/>
                </a:solidFill>
                <a:latin typeface="ＭＳ ゴシック" panose="020B0609070205080204" pitchFamily="49" charset="-128"/>
                <a:ea typeface="ＭＳ ゴシック" panose="020B0609070205080204" pitchFamily="49" charset="-128"/>
              </a:rPr>
              <a:t>15</a:t>
            </a:r>
            <a:r>
              <a:rPr lang="ja-JP" altLang="en-US" sz="1000" dirty="0" smtClean="0">
                <a:solidFill>
                  <a:prstClr val="black"/>
                </a:solidFill>
                <a:latin typeface="ＭＳ ゴシック" panose="020B0609070205080204" pitchFamily="49" charset="-128"/>
                <a:ea typeface="ＭＳ ゴシック" panose="020B0609070205080204" pitchFamily="49" charset="-128"/>
              </a:rPr>
              <a:t>日</a:t>
            </a:r>
            <a:r>
              <a:rPr lang="ja-JP" altLang="en-US" sz="1000" dirty="0">
                <a:solidFill>
                  <a:prstClr val="black"/>
                </a:solidFill>
                <a:latin typeface="ＭＳ ゴシック" panose="020B0609070205080204" pitchFamily="49" charset="-128"/>
                <a:ea typeface="ＭＳ ゴシック" panose="020B0609070205080204" pitchFamily="49" charset="-128"/>
              </a:rPr>
              <a:t>　産業競争力</a:t>
            </a:r>
            <a:r>
              <a:rPr lang="ja-JP" altLang="en-US" sz="1000" dirty="0" smtClean="0">
                <a:solidFill>
                  <a:prstClr val="black"/>
                </a:solidFill>
                <a:latin typeface="ＭＳ ゴシック" panose="020B0609070205080204" pitchFamily="49" charset="-128"/>
                <a:ea typeface="ＭＳ ゴシック" panose="020B0609070205080204" pitchFamily="49" charset="-128"/>
              </a:rPr>
              <a:t>会議　下村</a:t>
            </a:r>
            <a:r>
              <a:rPr lang="ja-JP" altLang="en-US" sz="1000" dirty="0">
                <a:solidFill>
                  <a:prstClr val="black"/>
                </a:solidFill>
                <a:latin typeface="ＭＳ ゴシック" panose="020B0609070205080204" pitchFamily="49" charset="-128"/>
                <a:ea typeface="ＭＳ ゴシック" panose="020B0609070205080204" pitchFamily="49" charset="-128"/>
              </a:rPr>
              <a:t>文部科学</a:t>
            </a:r>
            <a:r>
              <a:rPr lang="ja-JP" altLang="en-US" sz="1000" dirty="0" smtClean="0">
                <a:solidFill>
                  <a:prstClr val="black"/>
                </a:solidFill>
                <a:latin typeface="ＭＳ ゴシック" panose="020B0609070205080204" pitchFamily="49" charset="-128"/>
                <a:ea typeface="ＭＳ ゴシック" panose="020B0609070205080204" pitchFamily="49" charset="-128"/>
              </a:rPr>
              <a:t>大臣（当時）　提出</a:t>
            </a:r>
            <a:r>
              <a:rPr lang="ja-JP" altLang="en-US" sz="1000" dirty="0">
                <a:solidFill>
                  <a:prstClr val="black"/>
                </a:solidFill>
                <a:latin typeface="ＭＳ ゴシック" panose="020B0609070205080204" pitchFamily="49" charset="-128"/>
                <a:ea typeface="ＭＳ ゴシック" panose="020B0609070205080204" pitchFamily="49" charset="-128"/>
              </a:rPr>
              <a:t>資料</a:t>
            </a:r>
            <a:r>
              <a:rPr lang="ja-JP" altLang="en-US" sz="1000" dirty="0" smtClean="0">
                <a:solidFill>
                  <a:prstClr val="black"/>
                </a:solidFill>
                <a:latin typeface="ＭＳ ゴシック" panose="020B0609070205080204" pitchFamily="49" charset="-128"/>
                <a:ea typeface="ＭＳ ゴシック" panose="020B0609070205080204" pitchFamily="49" charset="-128"/>
              </a:rPr>
              <a:t>より</a:t>
            </a:r>
            <a:r>
              <a:rPr lang="ja-JP" altLang="en-US" sz="1000" dirty="0" smtClean="0">
                <a:solidFill>
                  <a:prstClr val="black"/>
                </a:solidFill>
                <a:latin typeface="ＭＳ ゴシック" panose="020B0609070205080204" pitchFamily="49" charset="-128"/>
                <a:ea typeface="ＭＳ ゴシック" panose="020B0609070205080204" pitchFamily="49" charset="-128"/>
              </a:rPr>
              <a:t>）</a:t>
            </a:r>
            <a:endParaRPr lang="ja-JP" altLang="en-US" sz="1000" dirty="0" smtClean="0">
              <a:solidFill>
                <a:prstClr val="black"/>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18249139"/>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3679"/>
            <a:ext cx="9144000" cy="4194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0" y="28214"/>
            <a:ext cx="9144000" cy="400110"/>
          </a:xfrm>
          <a:prstGeom prst="rect">
            <a:avLst/>
          </a:prstGeom>
          <a:noFill/>
        </p:spPr>
        <p:txBody>
          <a:bodyPr wrap="square" rtlCol="0">
            <a:spAutoFit/>
          </a:bodyPr>
          <a:lstStyle/>
          <a:p>
            <a:pPr algn="ctr"/>
            <a:r>
              <a:rPr kumimoji="1"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近年の大学改革の流れ</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スライド番号プレースホルダー 10"/>
          <p:cNvSpPr>
            <a:spLocks noGrp="1"/>
          </p:cNvSpPr>
          <p:nvPr>
            <p:ph type="sldNum" sz="quarter" idx="12"/>
          </p:nvPr>
        </p:nvSpPr>
        <p:spPr>
          <a:xfrm>
            <a:off x="7032747" y="6574763"/>
            <a:ext cx="2133600" cy="365125"/>
          </a:xfrm>
        </p:spPr>
        <p:txBody>
          <a:bodyPr/>
          <a:lstStyle/>
          <a:p>
            <a:fld id="{973FA57C-AB59-4833-AF31-95C44D5249F2}" type="slidenum">
              <a:rPr kumimoji="1" lang="ja-JP" altLang="en-US" sz="1400" i="1"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4</a:t>
            </a:fld>
            <a:endParaRPr kumimoji="1" lang="ja-JP" altLang="en-US" sz="1400" i="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Rectangle 2"/>
          <p:cNvSpPr txBox="1">
            <a:spLocks noChangeArrowheads="1"/>
          </p:cNvSpPr>
          <p:nvPr/>
        </p:nvSpPr>
        <p:spPr bwMode="auto">
          <a:xfrm>
            <a:off x="107905" y="4036346"/>
            <a:ext cx="8928592" cy="1061747"/>
          </a:xfrm>
          <a:prstGeom prst="rect">
            <a:avLst/>
          </a:prstGeom>
          <a:noFill/>
          <a:ln w="12700">
            <a:solidFill>
              <a:schemeClr val="tx1"/>
            </a:solidFill>
            <a:prstDash val="lgDash"/>
            <a:miter lim="800000"/>
            <a:headEnd/>
            <a:tailEnd/>
          </a:ln>
          <a:extLst>
            <a:ext uri="{909E8E84-426E-40DD-AFC4-6F175D3DCCD1}">
              <a14:hiddenFill xmlns:a14="http://schemas.microsoft.com/office/drawing/2010/main">
                <a:solidFill>
                  <a:srgbClr val="FFFFFF"/>
                </a:solidFill>
              </a14:hiddenFill>
            </a:ext>
          </a:extLst>
        </p:spPr>
        <p:txBody>
          <a:bodyPr lIns="90458" tIns="45229" rIns="90458" bIns="45229" anchor="ctr"/>
          <a:lstStyle>
            <a:lvl1pPr>
              <a:defRPr kumimoji="1" sz="2000">
                <a:solidFill>
                  <a:schemeClr val="tx2"/>
                </a:solidFill>
                <a:latin typeface="HGS創英角ｺﾞｼｯｸUB" pitchFamily="50" charset="-128"/>
                <a:ea typeface="HGS創英角ｺﾞｼｯｸUB" pitchFamily="50" charset="-128"/>
              </a:defRPr>
            </a:lvl1pPr>
            <a:lvl2pPr marL="742950" indent="-285750">
              <a:defRPr kumimoji="1" sz="2000">
                <a:solidFill>
                  <a:schemeClr val="tx2"/>
                </a:solidFill>
                <a:latin typeface="HGS創英角ｺﾞｼｯｸUB" pitchFamily="50" charset="-128"/>
                <a:ea typeface="HGS創英角ｺﾞｼｯｸUB" pitchFamily="50" charset="-128"/>
              </a:defRPr>
            </a:lvl2pPr>
            <a:lvl3pPr marL="1143000" indent="-228600">
              <a:defRPr kumimoji="1" sz="2000">
                <a:solidFill>
                  <a:schemeClr val="tx2"/>
                </a:solidFill>
                <a:latin typeface="HGS創英角ｺﾞｼｯｸUB" pitchFamily="50" charset="-128"/>
                <a:ea typeface="HGS創英角ｺﾞｼｯｸUB" pitchFamily="50" charset="-128"/>
              </a:defRPr>
            </a:lvl3pPr>
            <a:lvl4pPr marL="1600200" indent="-228600">
              <a:defRPr kumimoji="1" sz="2000">
                <a:solidFill>
                  <a:schemeClr val="tx2"/>
                </a:solidFill>
                <a:latin typeface="HGS創英角ｺﾞｼｯｸUB" pitchFamily="50" charset="-128"/>
                <a:ea typeface="HGS創英角ｺﾞｼｯｸUB" pitchFamily="50" charset="-128"/>
              </a:defRPr>
            </a:lvl4pPr>
            <a:lvl5pPr marL="2057400" indent="-228600">
              <a:defRPr kumimoji="1" sz="2000">
                <a:solidFill>
                  <a:schemeClr val="tx2"/>
                </a:solidFill>
                <a:latin typeface="HGS創英角ｺﾞｼｯｸUB" pitchFamily="50" charset="-128"/>
                <a:ea typeface="HGS創英角ｺﾞｼｯｸUB" pitchFamily="50" charset="-128"/>
              </a:defRPr>
            </a:lvl5pPr>
            <a:lvl6pPr marL="2514600" indent="-228600" eaLnBrk="0" fontAlgn="base" hangingPunct="0">
              <a:spcBef>
                <a:spcPct val="0"/>
              </a:spcBef>
              <a:spcAft>
                <a:spcPct val="0"/>
              </a:spcAft>
              <a:defRPr kumimoji="1" sz="2000">
                <a:solidFill>
                  <a:schemeClr val="tx2"/>
                </a:solidFill>
                <a:latin typeface="HGS創英角ｺﾞｼｯｸUB" pitchFamily="50" charset="-128"/>
                <a:ea typeface="HGS創英角ｺﾞｼｯｸUB" pitchFamily="50" charset="-128"/>
              </a:defRPr>
            </a:lvl6pPr>
            <a:lvl7pPr marL="2971800" indent="-228600" eaLnBrk="0" fontAlgn="base" hangingPunct="0">
              <a:spcBef>
                <a:spcPct val="0"/>
              </a:spcBef>
              <a:spcAft>
                <a:spcPct val="0"/>
              </a:spcAft>
              <a:defRPr kumimoji="1" sz="2000">
                <a:solidFill>
                  <a:schemeClr val="tx2"/>
                </a:solidFill>
                <a:latin typeface="HGS創英角ｺﾞｼｯｸUB" pitchFamily="50" charset="-128"/>
                <a:ea typeface="HGS創英角ｺﾞｼｯｸUB" pitchFamily="50" charset="-128"/>
              </a:defRPr>
            </a:lvl7pPr>
            <a:lvl8pPr marL="3429000" indent="-228600" eaLnBrk="0" fontAlgn="base" hangingPunct="0">
              <a:spcBef>
                <a:spcPct val="0"/>
              </a:spcBef>
              <a:spcAft>
                <a:spcPct val="0"/>
              </a:spcAft>
              <a:defRPr kumimoji="1" sz="2000">
                <a:solidFill>
                  <a:schemeClr val="tx2"/>
                </a:solidFill>
                <a:latin typeface="HGS創英角ｺﾞｼｯｸUB" pitchFamily="50" charset="-128"/>
                <a:ea typeface="HGS創英角ｺﾞｼｯｸUB" pitchFamily="50" charset="-128"/>
              </a:defRPr>
            </a:lvl8pPr>
            <a:lvl9pPr marL="3886200" indent="-228600" eaLnBrk="0" fontAlgn="base" hangingPunct="0">
              <a:spcBef>
                <a:spcPct val="0"/>
              </a:spcBef>
              <a:spcAft>
                <a:spcPct val="0"/>
              </a:spcAft>
              <a:defRPr kumimoji="1" sz="2000">
                <a:solidFill>
                  <a:schemeClr val="tx2"/>
                </a:solidFill>
                <a:latin typeface="HGS創英角ｺﾞｼｯｸUB" pitchFamily="50" charset="-128"/>
                <a:ea typeface="HGS創英角ｺﾞｼｯｸUB" pitchFamily="50" charset="-128"/>
              </a:defRPr>
            </a:lvl9pPr>
          </a:lstStyle>
          <a:p>
            <a:pPr fontAlgn="base">
              <a:lnSpc>
                <a:spcPts val="2000"/>
              </a:lnSpc>
              <a:spcBef>
                <a:spcPct val="0"/>
              </a:spcBef>
              <a:spcAft>
                <a:spcPct val="0"/>
              </a:spcAft>
            </a:pPr>
            <a:r>
              <a:rPr lang="ja-JP" altLang="en-US" sz="1300" dirty="0" smtClean="0">
                <a:solidFill>
                  <a:srgbClr val="000000"/>
                </a:solidFill>
                <a:latin typeface="ＭＳ ゴシック" panose="020B0609070205080204" pitchFamily="49" charset="-128"/>
                <a:ea typeface="ＭＳ ゴシック" panose="020B0609070205080204" pitchFamily="49" charset="-128"/>
              </a:rPr>
              <a:t>　 </a:t>
            </a:r>
            <a:r>
              <a:rPr lang="ja-JP" altLang="en-US" sz="1300" dirty="0" smtClean="0">
                <a:solidFill>
                  <a:srgbClr val="000000"/>
                </a:solidFill>
                <a:latin typeface="ＭＳ ゴシック" panose="020B0609070205080204" pitchFamily="49" charset="-128"/>
                <a:ea typeface="ＭＳ ゴシック" panose="020B0609070205080204" pitchFamily="49" charset="-128"/>
              </a:rPr>
              <a:t> </a:t>
            </a:r>
            <a:r>
              <a:rPr lang="ja-JP" altLang="en-US" sz="1300" dirty="0" smtClean="0">
                <a:solidFill>
                  <a:srgbClr val="000000"/>
                </a:solidFill>
                <a:latin typeface="ＭＳ ゴシック" panose="020B0609070205080204" pitchFamily="49" charset="-128"/>
                <a:ea typeface="ＭＳ ゴシック" panose="020B0609070205080204" pitchFamily="49" charset="-128"/>
              </a:rPr>
              <a:t>６月    </a:t>
            </a:r>
            <a:r>
              <a:rPr lang="ja-JP" altLang="en-US" sz="1300" dirty="0" smtClean="0">
                <a:solidFill>
                  <a:srgbClr val="000000"/>
                </a:solidFill>
                <a:latin typeface="ＭＳ ゴシック" panose="020B0609070205080204" pitchFamily="49" charset="-128"/>
                <a:ea typeface="ＭＳ ゴシック" panose="020B0609070205080204" pitchFamily="49" charset="-128"/>
              </a:rPr>
              <a:t>「骨太</a:t>
            </a:r>
            <a:r>
              <a:rPr lang="ja-JP" altLang="en-US" sz="1300" dirty="0">
                <a:solidFill>
                  <a:srgbClr val="000000"/>
                </a:solidFill>
                <a:latin typeface="ＭＳ ゴシック" panose="020B0609070205080204" pitchFamily="49" charset="-128"/>
                <a:ea typeface="ＭＳ ゴシック" panose="020B0609070205080204" pitchFamily="49" charset="-128"/>
              </a:rPr>
              <a:t>の方針」（経済財政運営と改革の基本方針について）（閣議決定</a:t>
            </a:r>
            <a:r>
              <a:rPr lang="ja-JP" altLang="en-US" sz="1300" dirty="0" smtClean="0">
                <a:solidFill>
                  <a:srgbClr val="000000"/>
                </a:solidFill>
                <a:latin typeface="ＭＳ ゴシック" panose="020B0609070205080204" pitchFamily="49" charset="-128"/>
                <a:ea typeface="ＭＳ ゴシック" panose="020B0609070205080204" pitchFamily="49" charset="-128"/>
              </a:rPr>
              <a:t>）</a:t>
            </a:r>
            <a:r>
              <a:rPr lang="ja-JP" altLang="en-US" sz="1300" dirty="0">
                <a:solidFill>
                  <a:srgbClr val="000000"/>
                </a:solidFill>
                <a:latin typeface="ＭＳ ゴシック" panose="020B0609070205080204" pitchFamily="49" charset="-128"/>
                <a:ea typeface="ＭＳ ゴシック" panose="020B0609070205080204" pitchFamily="49" charset="-128"/>
              </a:rPr>
              <a:t>　　　　</a:t>
            </a:r>
            <a:endParaRPr lang="en-US" altLang="ja-JP" sz="1300" dirty="0" smtClean="0">
              <a:solidFill>
                <a:srgbClr val="000000"/>
              </a:solidFill>
              <a:latin typeface="ＭＳ ゴシック" panose="020B0609070205080204" pitchFamily="49" charset="-128"/>
              <a:ea typeface="ＭＳ ゴシック" panose="020B0609070205080204" pitchFamily="49" charset="-128"/>
            </a:endParaRPr>
          </a:p>
          <a:p>
            <a:pPr fontAlgn="base">
              <a:lnSpc>
                <a:spcPts val="2000"/>
              </a:lnSpc>
              <a:spcBef>
                <a:spcPct val="0"/>
              </a:spcBef>
              <a:spcAft>
                <a:spcPct val="0"/>
              </a:spcAft>
            </a:pPr>
            <a:r>
              <a:rPr lang="en-US" altLang="ja-JP" sz="1300" dirty="0">
                <a:solidFill>
                  <a:srgbClr val="000000"/>
                </a:solidFill>
                <a:latin typeface="ＭＳ ゴシック" panose="020B0609070205080204" pitchFamily="49" charset="-128"/>
                <a:ea typeface="ＭＳ ゴシック" panose="020B0609070205080204" pitchFamily="49" charset="-128"/>
              </a:rPr>
              <a:t> </a:t>
            </a:r>
            <a:r>
              <a:rPr lang="en-US" altLang="ja-JP" sz="1300" dirty="0" smtClean="0">
                <a:solidFill>
                  <a:srgbClr val="000000"/>
                </a:solidFill>
                <a:latin typeface="ＭＳ ゴシック" panose="020B0609070205080204" pitchFamily="49" charset="-128"/>
                <a:ea typeface="ＭＳ ゴシック" panose="020B0609070205080204" pitchFamily="49" charset="-128"/>
              </a:rPr>
              <a:t>           </a:t>
            </a:r>
            <a:r>
              <a:rPr lang="ja-JP" altLang="en-US" sz="1300" dirty="0" smtClean="0">
                <a:solidFill>
                  <a:srgbClr val="000000"/>
                </a:solidFill>
                <a:latin typeface="ＭＳ ゴシック" panose="020B0609070205080204" pitchFamily="49" charset="-128"/>
                <a:ea typeface="ＭＳ ゴシック" panose="020B0609070205080204" pitchFamily="49" charset="-128"/>
              </a:rPr>
              <a:t>「</a:t>
            </a:r>
            <a:r>
              <a:rPr lang="ja-JP" altLang="en-US" sz="1300" dirty="0">
                <a:solidFill>
                  <a:srgbClr val="000000"/>
                </a:solidFill>
                <a:latin typeface="ＭＳ ゴシック" panose="020B0609070205080204" pitchFamily="49" charset="-128"/>
                <a:ea typeface="ＭＳ ゴシック" panose="020B0609070205080204" pitchFamily="49" charset="-128"/>
              </a:rPr>
              <a:t>日本再興戦略</a:t>
            </a:r>
            <a:r>
              <a:rPr lang="ja-JP" altLang="en-US" sz="1300" dirty="0" smtClean="0">
                <a:solidFill>
                  <a:srgbClr val="000000"/>
                </a:solidFill>
                <a:latin typeface="ＭＳ ゴシック" panose="020B0609070205080204" pitchFamily="49" charset="-128"/>
                <a:ea typeface="ＭＳ ゴシック" panose="020B0609070205080204" pitchFamily="49" charset="-128"/>
              </a:rPr>
              <a:t>」改訂</a:t>
            </a:r>
            <a:r>
              <a:rPr lang="en-US" altLang="ja-JP" sz="1300" dirty="0" smtClean="0">
                <a:solidFill>
                  <a:srgbClr val="000000"/>
                </a:solidFill>
                <a:latin typeface="ＭＳ ゴシック" panose="020B0609070205080204" pitchFamily="49" charset="-128"/>
                <a:ea typeface="ＭＳ ゴシック" panose="020B0609070205080204" pitchFamily="49" charset="-128"/>
              </a:rPr>
              <a:t>2014</a:t>
            </a:r>
            <a:r>
              <a:rPr lang="ja-JP" altLang="en-US" sz="1300" dirty="0" smtClean="0">
                <a:solidFill>
                  <a:srgbClr val="000000"/>
                </a:solidFill>
                <a:latin typeface="ＭＳ ゴシック" panose="020B0609070205080204" pitchFamily="49" charset="-128"/>
                <a:ea typeface="ＭＳ ゴシック" panose="020B0609070205080204" pitchFamily="49" charset="-128"/>
              </a:rPr>
              <a:t>（</a:t>
            </a:r>
            <a:r>
              <a:rPr lang="ja-JP" altLang="en-US" sz="1300" dirty="0">
                <a:solidFill>
                  <a:srgbClr val="000000"/>
                </a:solidFill>
                <a:latin typeface="ＭＳ ゴシック" panose="020B0609070205080204" pitchFamily="49" charset="-128"/>
                <a:ea typeface="ＭＳ ゴシック" panose="020B0609070205080204" pitchFamily="49" charset="-128"/>
              </a:rPr>
              <a:t>閣議決定</a:t>
            </a:r>
            <a:r>
              <a:rPr lang="ja-JP" altLang="en-US" sz="1300" dirty="0" smtClean="0">
                <a:solidFill>
                  <a:srgbClr val="000000"/>
                </a:solidFill>
                <a:latin typeface="ＭＳ ゴシック" panose="020B0609070205080204" pitchFamily="49" charset="-128"/>
                <a:ea typeface="ＭＳ ゴシック" panose="020B0609070205080204" pitchFamily="49" charset="-128"/>
              </a:rPr>
              <a:t>）</a:t>
            </a:r>
            <a:r>
              <a:rPr lang="ja-JP" altLang="en-US" sz="1300" dirty="0">
                <a:solidFill>
                  <a:srgbClr val="000000"/>
                </a:solidFill>
                <a:latin typeface="ＭＳ ゴシック" panose="020B0609070205080204" pitchFamily="49" charset="-128"/>
                <a:ea typeface="ＭＳ ゴシック" panose="020B0609070205080204" pitchFamily="49" charset="-128"/>
              </a:rPr>
              <a:t>　</a:t>
            </a:r>
            <a:endParaRPr lang="en-US" altLang="ja-JP" sz="1300" dirty="0" smtClean="0">
              <a:solidFill>
                <a:srgbClr val="000000"/>
              </a:solidFill>
              <a:latin typeface="ＭＳ ゴシック" panose="020B0609070205080204" pitchFamily="49" charset="-128"/>
              <a:ea typeface="ＭＳ ゴシック" panose="020B0609070205080204" pitchFamily="49" charset="-128"/>
            </a:endParaRPr>
          </a:p>
          <a:p>
            <a:pPr fontAlgn="base">
              <a:lnSpc>
                <a:spcPts val="2000"/>
              </a:lnSpc>
              <a:spcBef>
                <a:spcPct val="0"/>
              </a:spcBef>
              <a:spcAft>
                <a:spcPct val="0"/>
              </a:spcAft>
            </a:pPr>
            <a:r>
              <a:rPr lang="ja-JP" altLang="en-US" sz="1300" dirty="0" smtClean="0">
                <a:solidFill>
                  <a:srgbClr val="000000"/>
                </a:solidFill>
                <a:latin typeface="ＭＳ ゴシック" panose="020B0609070205080204" pitchFamily="49" charset="-128"/>
                <a:ea typeface="ＭＳ ゴシック" panose="020B0609070205080204" pitchFamily="49" charset="-128"/>
              </a:rPr>
              <a:t>　１２月</a:t>
            </a:r>
            <a:r>
              <a:rPr lang="en-US" altLang="ja-JP" sz="1300" dirty="0" smtClean="0">
                <a:solidFill>
                  <a:srgbClr val="000000"/>
                </a:solidFill>
                <a:latin typeface="ＭＳ ゴシック" panose="020B0609070205080204" pitchFamily="49" charset="-128"/>
                <a:ea typeface="ＭＳ ゴシック" panose="020B0609070205080204" pitchFamily="49" charset="-128"/>
              </a:rPr>
              <a:t>	</a:t>
            </a:r>
            <a:r>
              <a:rPr lang="ja-JP" altLang="en-US" sz="1300" dirty="0" smtClean="0">
                <a:solidFill>
                  <a:srgbClr val="000000"/>
                </a:solidFill>
                <a:latin typeface="ＭＳ ゴシック" panose="020B0609070205080204" pitchFamily="49" charset="-128"/>
                <a:ea typeface="ＭＳ ゴシック" panose="020B0609070205080204" pitchFamily="49" charset="-128"/>
              </a:rPr>
              <a:t>　中教審 </a:t>
            </a:r>
            <a:r>
              <a:rPr lang="ja-JP" altLang="en-US" sz="1300" dirty="0">
                <a:solidFill>
                  <a:srgbClr val="000000"/>
                </a:solidFill>
                <a:latin typeface="ＭＳ ゴシック" panose="020B0609070205080204" pitchFamily="49" charset="-128"/>
                <a:ea typeface="ＭＳ ゴシック" panose="020B0609070205080204" pitchFamily="49" charset="-128"/>
              </a:rPr>
              <a:t>「新しい時代にふさわしい高大接続の実現に</a:t>
            </a:r>
            <a:r>
              <a:rPr lang="ja-JP" altLang="en-US" sz="1300" dirty="0" smtClean="0">
                <a:solidFill>
                  <a:srgbClr val="000000"/>
                </a:solidFill>
                <a:latin typeface="ＭＳ ゴシック" panose="020B0609070205080204" pitchFamily="49" charset="-128"/>
                <a:ea typeface="ＭＳ ゴシック" panose="020B0609070205080204" pitchFamily="49" charset="-128"/>
              </a:rPr>
              <a:t>向けた高等</a:t>
            </a:r>
            <a:r>
              <a:rPr lang="ja-JP" altLang="en-US" sz="1300" dirty="0">
                <a:solidFill>
                  <a:srgbClr val="000000"/>
                </a:solidFill>
                <a:latin typeface="ＭＳ ゴシック" panose="020B0609070205080204" pitchFamily="49" charset="-128"/>
                <a:ea typeface="ＭＳ ゴシック" panose="020B0609070205080204" pitchFamily="49" charset="-128"/>
              </a:rPr>
              <a:t>学校教育、大学教育、</a:t>
            </a:r>
            <a:r>
              <a:rPr lang="ja-JP" altLang="en-US" sz="1300" dirty="0" smtClean="0">
                <a:solidFill>
                  <a:srgbClr val="000000"/>
                </a:solidFill>
                <a:latin typeface="ＭＳ ゴシック" panose="020B0609070205080204" pitchFamily="49" charset="-128"/>
                <a:ea typeface="ＭＳ ゴシック" panose="020B0609070205080204" pitchFamily="49" charset="-128"/>
              </a:rPr>
              <a:t>大学入学者選抜</a:t>
            </a:r>
            <a:endParaRPr lang="en-US" altLang="ja-JP" sz="1300" dirty="0" smtClean="0">
              <a:solidFill>
                <a:srgbClr val="000000"/>
              </a:solidFill>
              <a:latin typeface="ＭＳ ゴシック" panose="020B0609070205080204" pitchFamily="49" charset="-128"/>
              <a:ea typeface="ＭＳ ゴシック" panose="020B0609070205080204" pitchFamily="49" charset="-128"/>
            </a:endParaRPr>
          </a:p>
          <a:p>
            <a:pPr fontAlgn="base">
              <a:lnSpc>
                <a:spcPts val="2000"/>
              </a:lnSpc>
              <a:spcBef>
                <a:spcPct val="0"/>
              </a:spcBef>
              <a:spcAft>
                <a:spcPct val="0"/>
              </a:spcAft>
            </a:pPr>
            <a:r>
              <a:rPr lang="ja-JP" altLang="en-US" sz="1300" dirty="0">
                <a:solidFill>
                  <a:srgbClr val="000000"/>
                </a:solidFill>
                <a:latin typeface="ＭＳ ゴシック" panose="020B0609070205080204" pitchFamily="49" charset="-128"/>
                <a:ea typeface="ＭＳ ゴシック" panose="020B0609070205080204" pitchFamily="49" charset="-128"/>
              </a:rPr>
              <a:t>　</a:t>
            </a:r>
            <a:r>
              <a:rPr lang="ja-JP" altLang="en-US" sz="1300" dirty="0" smtClean="0">
                <a:solidFill>
                  <a:srgbClr val="000000"/>
                </a:solidFill>
                <a:latin typeface="ＭＳ ゴシック" panose="020B0609070205080204" pitchFamily="49" charset="-128"/>
                <a:ea typeface="ＭＳ ゴシック" panose="020B0609070205080204" pitchFamily="49" charset="-128"/>
              </a:rPr>
              <a:t>　　　　　 </a:t>
            </a:r>
            <a:r>
              <a:rPr lang="ja-JP" altLang="en-US" sz="1300" dirty="0" smtClean="0">
                <a:solidFill>
                  <a:srgbClr val="000000"/>
                </a:solidFill>
                <a:latin typeface="ＭＳ ゴシック" panose="020B0609070205080204" pitchFamily="49" charset="-128"/>
                <a:ea typeface="ＭＳ ゴシック" panose="020B0609070205080204" pitchFamily="49" charset="-128"/>
              </a:rPr>
              <a:t>の</a:t>
            </a:r>
            <a:r>
              <a:rPr lang="ja-JP" altLang="en-US" sz="1300" dirty="0">
                <a:solidFill>
                  <a:srgbClr val="000000"/>
                </a:solidFill>
                <a:latin typeface="ＭＳ ゴシック" panose="020B0609070205080204" pitchFamily="49" charset="-128"/>
                <a:ea typeface="ＭＳ ゴシック" panose="020B0609070205080204" pitchFamily="49" charset="-128"/>
              </a:rPr>
              <a:t>一体的改革について</a:t>
            </a:r>
            <a:r>
              <a:rPr lang="ja-JP" altLang="en-US" sz="1300" dirty="0" smtClean="0">
                <a:solidFill>
                  <a:srgbClr val="000000"/>
                </a:solidFill>
                <a:latin typeface="ＭＳ ゴシック" panose="020B0609070205080204" pitchFamily="49" charset="-128"/>
                <a:ea typeface="ＭＳ ゴシック" panose="020B0609070205080204" pitchFamily="49" charset="-128"/>
              </a:rPr>
              <a:t>」答申</a:t>
            </a:r>
            <a:endParaRPr lang="en-US" altLang="ja-JP" sz="1300" dirty="0" smtClean="0">
              <a:solidFill>
                <a:srgbClr val="000000"/>
              </a:solidFill>
              <a:latin typeface="ＭＳ ゴシック" panose="020B0609070205080204" pitchFamily="49" charset="-128"/>
              <a:ea typeface="ＭＳ ゴシック" panose="020B0609070205080204" pitchFamily="49" charset="-128"/>
            </a:endParaRPr>
          </a:p>
        </p:txBody>
      </p:sp>
      <p:sp>
        <p:nvSpPr>
          <p:cNvPr id="22" name="Rectangle 2"/>
          <p:cNvSpPr txBox="1">
            <a:spLocks noChangeArrowheads="1"/>
          </p:cNvSpPr>
          <p:nvPr/>
        </p:nvSpPr>
        <p:spPr bwMode="auto">
          <a:xfrm>
            <a:off x="107505" y="677335"/>
            <a:ext cx="8928992" cy="3080474"/>
          </a:xfrm>
          <a:prstGeom prst="rect">
            <a:avLst/>
          </a:prstGeom>
          <a:noFill/>
          <a:ln w="12700">
            <a:solidFill>
              <a:schemeClr val="tx1"/>
            </a:solidFill>
            <a:prstDash val="lgDash"/>
            <a:miter lim="800000"/>
            <a:headEnd/>
            <a:tailEnd/>
          </a:ln>
          <a:extLst>
            <a:ext uri="{909E8E84-426E-40DD-AFC4-6F175D3DCCD1}">
              <a14:hiddenFill xmlns:a14="http://schemas.microsoft.com/office/drawing/2010/main">
                <a:solidFill>
                  <a:srgbClr val="FFFFFF"/>
                </a:solidFill>
              </a14:hiddenFill>
            </a:ext>
          </a:extLst>
        </p:spPr>
        <p:txBody>
          <a:bodyPr lIns="90458" tIns="45229" rIns="90458" bIns="45229" anchor="ctr"/>
          <a:lstStyle>
            <a:lvl1pPr>
              <a:defRPr kumimoji="1" sz="2000">
                <a:solidFill>
                  <a:schemeClr val="tx2"/>
                </a:solidFill>
                <a:latin typeface="HGS創英角ｺﾞｼｯｸUB" pitchFamily="50" charset="-128"/>
                <a:ea typeface="HGS創英角ｺﾞｼｯｸUB" pitchFamily="50" charset="-128"/>
              </a:defRPr>
            </a:lvl1pPr>
            <a:lvl2pPr marL="742950" indent="-285750">
              <a:defRPr kumimoji="1" sz="2000">
                <a:solidFill>
                  <a:schemeClr val="tx2"/>
                </a:solidFill>
                <a:latin typeface="HGS創英角ｺﾞｼｯｸUB" pitchFamily="50" charset="-128"/>
                <a:ea typeface="HGS創英角ｺﾞｼｯｸUB" pitchFamily="50" charset="-128"/>
              </a:defRPr>
            </a:lvl2pPr>
            <a:lvl3pPr marL="1143000" indent="-228600">
              <a:defRPr kumimoji="1" sz="2000">
                <a:solidFill>
                  <a:schemeClr val="tx2"/>
                </a:solidFill>
                <a:latin typeface="HGS創英角ｺﾞｼｯｸUB" pitchFamily="50" charset="-128"/>
                <a:ea typeface="HGS創英角ｺﾞｼｯｸUB" pitchFamily="50" charset="-128"/>
              </a:defRPr>
            </a:lvl3pPr>
            <a:lvl4pPr marL="1600200" indent="-228600">
              <a:defRPr kumimoji="1" sz="2000">
                <a:solidFill>
                  <a:schemeClr val="tx2"/>
                </a:solidFill>
                <a:latin typeface="HGS創英角ｺﾞｼｯｸUB" pitchFamily="50" charset="-128"/>
                <a:ea typeface="HGS創英角ｺﾞｼｯｸUB" pitchFamily="50" charset="-128"/>
              </a:defRPr>
            </a:lvl4pPr>
            <a:lvl5pPr marL="2057400" indent="-228600">
              <a:defRPr kumimoji="1" sz="2000">
                <a:solidFill>
                  <a:schemeClr val="tx2"/>
                </a:solidFill>
                <a:latin typeface="HGS創英角ｺﾞｼｯｸUB" pitchFamily="50" charset="-128"/>
                <a:ea typeface="HGS創英角ｺﾞｼｯｸUB" pitchFamily="50" charset="-128"/>
              </a:defRPr>
            </a:lvl5pPr>
            <a:lvl6pPr marL="2514600" indent="-228600" eaLnBrk="0" fontAlgn="base" hangingPunct="0">
              <a:spcBef>
                <a:spcPct val="0"/>
              </a:spcBef>
              <a:spcAft>
                <a:spcPct val="0"/>
              </a:spcAft>
              <a:defRPr kumimoji="1" sz="2000">
                <a:solidFill>
                  <a:schemeClr val="tx2"/>
                </a:solidFill>
                <a:latin typeface="HGS創英角ｺﾞｼｯｸUB" pitchFamily="50" charset="-128"/>
                <a:ea typeface="HGS創英角ｺﾞｼｯｸUB" pitchFamily="50" charset="-128"/>
              </a:defRPr>
            </a:lvl6pPr>
            <a:lvl7pPr marL="2971800" indent="-228600" eaLnBrk="0" fontAlgn="base" hangingPunct="0">
              <a:spcBef>
                <a:spcPct val="0"/>
              </a:spcBef>
              <a:spcAft>
                <a:spcPct val="0"/>
              </a:spcAft>
              <a:defRPr kumimoji="1" sz="2000">
                <a:solidFill>
                  <a:schemeClr val="tx2"/>
                </a:solidFill>
                <a:latin typeface="HGS創英角ｺﾞｼｯｸUB" pitchFamily="50" charset="-128"/>
                <a:ea typeface="HGS創英角ｺﾞｼｯｸUB" pitchFamily="50" charset="-128"/>
              </a:defRPr>
            </a:lvl7pPr>
            <a:lvl8pPr marL="3429000" indent="-228600" eaLnBrk="0" fontAlgn="base" hangingPunct="0">
              <a:spcBef>
                <a:spcPct val="0"/>
              </a:spcBef>
              <a:spcAft>
                <a:spcPct val="0"/>
              </a:spcAft>
              <a:defRPr kumimoji="1" sz="2000">
                <a:solidFill>
                  <a:schemeClr val="tx2"/>
                </a:solidFill>
                <a:latin typeface="HGS創英角ｺﾞｼｯｸUB" pitchFamily="50" charset="-128"/>
                <a:ea typeface="HGS創英角ｺﾞｼｯｸUB" pitchFamily="50" charset="-128"/>
              </a:defRPr>
            </a:lvl8pPr>
            <a:lvl9pPr marL="3886200" indent="-228600" eaLnBrk="0" fontAlgn="base" hangingPunct="0">
              <a:spcBef>
                <a:spcPct val="0"/>
              </a:spcBef>
              <a:spcAft>
                <a:spcPct val="0"/>
              </a:spcAft>
              <a:defRPr kumimoji="1" sz="2000">
                <a:solidFill>
                  <a:schemeClr val="tx2"/>
                </a:solidFill>
                <a:latin typeface="HGS創英角ｺﾞｼｯｸUB" pitchFamily="50" charset="-128"/>
                <a:ea typeface="HGS創英角ｺﾞｼｯｸUB" pitchFamily="50" charset="-128"/>
              </a:defRPr>
            </a:lvl9pPr>
          </a:lstStyle>
          <a:p>
            <a:pPr fontAlgn="base">
              <a:lnSpc>
                <a:spcPts val="2000"/>
              </a:lnSpc>
              <a:spcBef>
                <a:spcPct val="0"/>
              </a:spcBef>
              <a:spcAft>
                <a:spcPct val="0"/>
              </a:spcAft>
            </a:pPr>
            <a:r>
              <a:rPr lang="ja-JP" altLang="en-US" sz="1300" dirty="0" smtClean="0">
                <a:solidFill>
                  <a:srgbClr val="000000"/>
                </a:solidFill>
                <a:latin typeface="ＭＳ ゴシック" panose="020B0609070205080204" pitchFamily="49" charset="-128"/>
                <a:ea typeface="ＭＳ ゴシック" panose="020B0609070205080204" pitchFamily="49" charset="-128"/>
              </a:rPr>
              <a:t>    </a:t>
            </a:r>
            <a:r>
              <a:rPr lang="ja-JP" altLang="en-US" sz="1300" dirty="0" smtClean="0">
                <a:solidFill>
                  <a:srgbClr val="000000"/>
                </a:solidFill>
                <a:latin typeface="ＭＳ ゴシック" panose="020B0609070205080204" pitchFamily="49" charset="-128"/>
                <a:ea typeface="ＭＳ ゴシック" panose="020B0609070205080204" pitchFamily="49" charset="-128"/>
              </a:rPr>
              <a:t>１月</a:t>
            </a:r>
            <a:r>
              <a:rPr lang="ja-JP" altLang="en-US" sz="1300" dirty="0" smtClean="0">
                <a:solidFill>
                  <a:srgbClr val="000000"/>
                </a:solidFill>
                <a:latin typeface="ＭＳ ゴシック" panose="020B0609070205080204" pitchFamily="49" charset="-128"/>
                <a:ea typeface="ＭＳ ゴシック" panose="020B0609070205080204" pitchFamily="49" charset="-128"/>
              </a:rPr>
              <a:t>　　</a:t>
            </a:r>
            <a:r>
              <a:rPr lang="ja-JP" altLang="en-US" sz="1300" u="sng" dirty="0" smtClean="0">
                <a:solidFill>
                  <a:srgbClr val="000000"/>
                </a:solidFill>
                <a:latin typeface="ＭＳ ゴシック" panose="020B0609070205080204" pitchFamily="49" charset="-128"/>
                <a:ea typeface="ＭＳ ゴシック" panose="020B0609070205080204" pitchFamily="49" charset="-128"/>
              </a:rPr>
              <a:t>教育</a:t>
            </a:r>
            <a:r>
              <a:rPr lang="ja-JP" altLang="en-US" sz="1300" u="sng" dirty="0" smtClean="0">
                <a:solidFill>
                  <a:srgbClr val="000000"/>
                </a:solidFill>
                <a:latin typeface="ＭＳ ゴシック" panose="020B0609070205080204" pitchFamily="49" charset="-128"/>
                <a:ea typeface="ＭＳ ゴシック" panose="020B0609070205080204" pitchFamily="49" charset="-128"/>
              </a:rPr>
              <a:t>再生実行会議</a:t>
            </a:r>
            <a:r>
              <a:rPr lang="ja-JP" altLang="en-US" sz="1300" dirty="0" smtClean="0">
                <a:solidFill>
                  <a:srgbClr val="000000"/>
                </a:solidFill>
                <a:latin typeface="ＭＳ ゴシック" panose="020B0609070205080204" pitchFamily="49" charset="-128"/>
                <a:ea typeface="ＭＳ ゴシック" panose="020B0609070205080204" pitchFamily="49" charset="-128"/>
              </a:rPr>
              <a:t>が発足</a:t>
            </a:r>
            <a:endParaRPr lang="en-US" altLang="ja-JP" sz="1300" dirty="0" smtClean="0">
              <a:solidFill>
                <a:srgbClr val="000000"/>
              </a:solidFill>
              <a:latin typeface="ＭＳ ゴシック" panose="020B0609070205080204" pitchFamily="49" charset="-128"/>
              <a:ea typeface="ＭＳ ゴシック" panose="020B0609070205080204" pitchFamily="49" charset="-128"/>
            </a:endParaRPr>
          </a:p>
          <a:p>
            <a:pPr fontAlgn="base">
              <a:lnSpc>
                <a:spcPts val="2000"/>
              </a:lnSpc>
              <a:spcBef>
                <a:spcPct val="0"/>
              </a:spcBef>
              <a:spcAft>
                <a:spcPct val="0"/>
              </a:spcAft>
            </a:pPr>
            <a:r>
              <a:rPr lang="en-US" altLang="ja-JP" sz="1300" dirty="0" smtClean="0">
                <a:solidFill>
                  <a:srgbClr val="000000"/>
                </a:solidFill>
                <a:latin typeface="ＭＳ ゴシック" panose="020B0609070205080204" pitchFamily="49" charset="-128"/>
                <a:ea typeface="ＭＳ ゴシック" panose="020B0609070205080204" pitchFamily="49" charset="-128"/>
              </a:rPr>
              <a:t>    </a:t>
            </a:r>
            <a:r>
              <a:rPr lang="ja-JP" altLang="en-US" sz="1300" dirty="0" smtClean="0">
                <a:solidFill>
                  <a:srgbClr val="000000"/>
                </a:solidFill>
                <a:latin typeface="ＭＳ ゴシック" panose="020B0609070205080204" pitchFamily="49" charset="-128"/>
                <a:ea typeface="ＭＳ ゴシック" panose="020B0609070205080204" pitchFamily="49" charset="-128"/>
              </a:rPr>
              <a:t>２月</a:t>
            </a:r>
            <a:r>
              <a:rPr lang="ja-JP" altLang="en-US" sz="1300" dirty="0" smtClean="0">
                <a:solidFill>
                  <a:srgbClr val="000000"/>
                </a:solidFill>
                <a:latin typeface="ＭＳ ゴシック" panose="020B0609070205080204" pitchFamily="49" charset="-128"/>
                <a:ea typeface="ＭＳ ゴシック" panose="020B0609070205080204" pitchFamily="49" charset="-128"/>
              </a:rPr>
              <a:t>　　</a:t>
            </a:r>
            <a:r>
              <a:rPr lang="ja-JP" altLang="en-US" sz="1300" dirty="0" smtClean="0">
                <a:solidFill>
                  <a:srgbClr val="000000"/>
                </a:solidFill>
                <a:latin typeface="ＭＳ ゴシック" panose="020B0609070205080204" pitchFamily="49" charset="-128"/>
                <a:ea typeface="ＭＳ ゴシック" panose="020B0609070205080204" pitchFamily="49" charset="-128"/>
              </a:rPr>
              <a:t>大学</a:t>
            </a:r>
            <a:r>
              <a:rPr lang="ja-JP" altLang="en-US" sz="1300" dirty="0" smtClean="0">
                <a:solidFill>
                  <a:srgbClr val="000000"/>
                </a:solidFill>
                <a:latin typeface="ＭＳ ゴシック" panose="020B0609070205080204" pitchFamily="49" charset="-128"/>
                <a:ea typeface="ＭＳ ゴシック" panose="020B0609070205080204" pitchFamily="49" charset="-128"/>
              </a:rPr>
              <a:t>設置認可の在り方の見直しに関する検討会が報告</a:t>
            </a:r>
            <a:endParaRPr lang="en-US" altLang="ja-JP" sz="1300" dirty="0" smtClean="0">
              <a:solidFill>
                <a:srgbClr val="000000"/>
              </a:solidFill>
              <a:latin typeface="ＭＳ ゴシック" panose="020B0609070205080204" pitchFamily="49" charset="-128"/>
              <a:ea typeface="ＭＳ ゴシック" panose="020B0609070205080204" pitchFamily="49" charset="-128"/>
            </a:endParaRPr>
          </a:p>
          <a:p>
            <a:pPr fontAlgn="base">
              <a:lnSpc>
                <a:spcPts val="2000"/>
              </a:lnSpc>
              <a:spcBef>
                <a:spcPct val="0"/>
              </a:spcBef>
              <a:spcAft>
                <a:spcPct val="0"/>
              </a:spcAft>
            </a:pPr>
            <a:r>
              <a:rPr lang="ja-JP" altLang="en-US" sz="1300" dirty="0" smtClean="0">
                <a:solidFill>
                  <a:srgbClr val="000000"/>
                </a:solidFill>
                <a:latin typeface="ＭＳ ゴシック" panose="020B0609070205080204" pitchFamily="49" charset="-128"/>
                <a:ea typeface="ＭＳ ゴシック" panose="020B0609070205080204" pitchFamily="49" charset="-128"/>
              </a:rPr>
              <a:t>３～６月　　</a:t>
            </a:r>
            <a:r>
              <a:rPr lang="ja-JP" altLang="en-US" sz="1300" dirty="0" smtClean="0">
                <a:solidFill>
                  <a:srgbClr val="000000"/>
                </a:solidFill>
                <a:latin typeface="ＭＳ ゴシック" panose="020B0609070205080204" pitchFamily="49" charset="-128"/>
                <a:ea typeface="ＭＳ ゴシック" panose="020B0609070205080204" pitchFamily="49" charset="-128"/>
              </a:rPr>
              <a:t>産業</a:t>
            </a:r>
            <a:r>
              <a:rPr lang="ja-JP" altLang="en-US" sz="1300" dirty="0" smtClean="0">
                <a:solidFill>
                  <a:srgbClr val="000000"/>
                </a:solidFill>
                <a:latin typeface="ＭＳ ゴシック" panose="020B0609070205080204" pitchFamily="49" charset="-128"/>
                <a:ea typeface="ＭＳ ゴシック" panose="020B0609070205080204" pitchFamily="49" charset="-128"/>
              </a:rPr>
              <a:t>競争力会議で人材力強化の一環として大学改革について議論</a:t>
            </a:r>
            <a:endParaRPr lang="en-US" altLang="ja-JP" sz="1300" dirty="0" smtClean="0">
              <a:solidFill>
                <a:srgbClr val="000000"/>
              </a:solidFill>
              <a:latin typeface="ＭＳ ゴシック" panose="020B0609070205080204" pitchFamily="49" charset="-128"/>
              <a:ea typeface="ＭＳ ゴシック" panose="020B0609070205080204" pitchFamily="49" charset="-128"/>
            </a:endParaRPr>
          </a:p>
          <a:p>
            <a:pPr fontAlgn="base">
              <a:lnSpc>
                <a:spcPts val="2000"/>
              </a:lnSpc>
              <a:spcBef>
                <a:spcPct val="0"/>
              </a:spcBef>
              <a:spcAft>
                <a:spcPct val="0"/>
              </a:spcAft>
            </a:pPr>
            <a:r>
              <a:rPr lang="en-US" altLang="ja-JP" sz="1300" dirty="0" smtClean="0">
                <a:solidFill>
                  <a:srgbClr val="000000"/>
                </a:solidFill>
                <a:latin typeface="ＭＳ ゴシック" panose="020B0609070205080204" pitchFamily="49" charset="-128"/>
                <a:ea typeface="ＭＳ ゴシック" panose="020B0609070205080204" pitchFamily="49" charset="-128"/>
              </a:rPr>
              <a:t>    </a:t>
            </a:r>
            <a:r>
              <a:rPr lang="ja-JP" altLang="en-US" sz="1300" dirty="0" smtClean="0">
                <a:solidFill>
                  <a:srgbClr val="000000"/>
                </a:solidFill>
                <a:latin typeface="ＭＳ ゴシック" panose="020B0609070205080204" pitchFamily="49" charset="-128"/>
                <a:ea typeface="ＭＳ ゴシック" panose="020B0609070205080204" pitchFamily="49" charset="-128"/>
              </a:rPr>
              <a:t>５月</a:t>
            </a:r>
            <a:r>
              <a:rPr lang="ja-JP" altLang="en-US" sz="1300" dirty="0" smtClean="0">
                <a:solidFill>
                  <a:srgbClr val="000000"/>
                </a:solidFill>
                <a:latin typeface="ＭＳ ゴシック" panose="020B0609070205080204" pitchFamily="49" charset="-128"/>
                <a:ea typeface="ＭＳ ゴシック" panose="020B0609070205080204" pitchFamily="49" charset="-128"/>
              </a:rPr>
              <a:t>　　若者・女性活躍推進フォーラム「我が国の若者・女性の活躍推進のための提言」</a:t>
            </a:r>
            <a:endParaRPr lang="en-US" altLang="ja-JP" sz="1300" dirty="0" smtClean="0">
              <a:solidFill>
                <a:srgbClr val="000000"/>
              </a:solidFill>
              <a:latin typeface="ＭＳ ゴシック" panose="020B0609070205080204" pitchFamily="49" charset="-128"/>
              <a:ea typeface="ＭＳ ゴシック" panose="020B0609070205080204" pitchFamily="49" charset="-128"/>
            </a:endParaRPr>
          </a:p>
          <a:p>
            <a:pPr fontAlgn="base">
              <a:lnSpc>
                <a:spcPts val="2000"/>
              </a:lnSpc>
              <a:spcBef>
                <a:spcPct val="0"/>
              </a:spcBef>
              <a:spcAft>
                <a:spcPct val="0"/>
              </a:spcAft>
            </a:pPr>
            <a:r>
              <a:rPr lang="ja-JP" altLang="en-US" sz="1300" dirty="0" smtClean="0">
                <a:solidFill>
                  <a:srgbClr val="000000"/>
                </a:solidFill>
                <a:latin typeface="ＭＳ ゴシック" panose="020B0609070205080204" pitchFamily="49" charset="-128"/>
                <a:ea typeface="ＭＳ ゴシック" panose="020B0609070205080204" pitchFamily="49" charset="-128"/>
              </a:rPr>
              <a:t>　　　　　　</a:t>
            </a:r>
            <a:r>
              <a:rPr lang="ja-JP" altLang="en-US" sz="1300" dirty="0" smtClean="0">
                <a:solidFill>
                  <a:srgbClr val="000000"/>
                </a:solidFill>
                <a:latin typeface="ＭＳ ゴシック" panose="020B0609070205080204" pitchFamily="49" charset="-128"/>
                <a:ea typeface="ＭＳ ゴシック" panose="020B0609070205080204" pitchFamily="49" charset="-128"/>
              </a:rPr>
              <a:t>教育</a:t>
            </a:r>
            <a:r>
              <a:rPr lang="ja-JP" altLang="en-US" sz="1300" dirty="0" smtClean="0">
                <a:solidFill>
                  <a:srgbClr val="000000"/>
                </a:solidFill>
                <a:latin typeface="ＭＳ ゴシック" panose="020B0609070205080204" pitchFamily="49" charset="-128"/>
                <a:ea typeface="ＭＳ ゴシック" panose="020B0609070205080204" pitchFamily="49" charset="-128"/>
              </a:rPr>
              <a:t>再生実行会議第３次提言「これからの大学教育等の在り方について」</a:t>
            </a:r>
            <a:endParaRPr lang="en-US" altLang="ja-JP" sz="1300" dirty="0" smtClean="0">
              <a:solidFill>
                <a:srgbClr val="000000"/>
              </a:solidFill>
              <a:latin typeface="ＭＳ ゴシック" panose="020B0609070205080204" pitchFamily="49" charset="-128"/>
              <a:ea typeface="ＭＳ ゴシック" panose="020B0609070205080204" pitchFamily="49" charset="-128"/>
            </a:endParaRPr>
          </a:p>
          <a:p>
            <a:pPr fontAlgn="base">
              <a:lnSpc>
                <a:spcPts val="2000"/>
              </a:lnSpc>
              <a:spcBef>
                <a:spcPct val="0"/>
              </a:spcBef>
              <a:spcAft>
                <a:spcPct val="0"/>
              </a:spcAft>
            </a:pPr>
            <a:r>
              <a:rPr lang="en-US" altLang="ja-JP" sz="1300" dirty="0" smtClean="0">
                <a:solidFill>
                  <a:srgbClr val="000000"/>
                </a:solidFill>
                <a:latin typeface="ＭＳ ゴシック" panose="020B0609070205080204" pitchFamily="49" charset="-128"/>
                <a:ea typeface="ＭＳ ゴシック" panose="020B0609070205080204" pitchFamily="49" charset="-128"/>
              </a:rPr>
              <a:t>    </a:t>
            </a:r>
            <a:r>
              <a:rPr lang="ja-JP" altLang="en-US" sz="1300" dirty="0" smtClean="0">
                <a:solidFill>
                  <a:srgbClr val="000000"/>
                </a:solidFill>
                <a:latin typeface="ＭＳ ゴシック" panose="020B0609070205080204" pitchFamily="49" charset="-128"/>
                <a:ea typeface="ＭＳ ゴシック" panose="020B0609070205080204" pitchFamily="49" charset="-128"/>
              </a:rPr>
              <a:t>６月</a:t>
            </a:r>
            <a:r>
              <a:rPr lang="ja-JP" altLang="en-US" sz="1300" dirty="0" smtClean="0">
                <a:solidFill>
                  <a:srgbClr val="000000"/>
                </a:solidFill>
                <a:latin typeface="ＭＳ ゴシック" panose="020B0609070205080204" pitchFamily="49" charset="-128"/>
                <a:ea typeface="ＭＳ ゴシック" panose="020B0609070205080204" pitchFamily="49" charset="-128"/>
              </a:rPr>
              <a:t>　　</a:t>
            </a:r>
            <a:r>
              <a:rPr lang="ja-JP" altLang="en-US" sz="1300" dirty="0" smtClean="0">
                <a:solidFill>
                  <a:srgbClr val="000000"/>
                </a:solidFill>
                <a:latin typeface="ＭＳ ゴシック" panose="020B0609070205080204" pitchFamily="49" charset="-128"/>
                <a:ea typeface="ＭＳ ゴシック" panose="020B0609070205080204" pitchFamily="49" charset="-128"/>
              </a:rPr>
              <a:t>「</a:t>
            </a:r>
            <a:r>
              <a:rPr lang="ja-JP" altLang="en-US" sz="1300" dirty="0" smtClean="0">
                <a:solidFill>
                  <a:srgbClr val="000000"/>
                </a:solidFill>
                <a:latin typeface="ＭＳ ゴシック" panose="020B0609070205080204" pitchFamily="49" charset="-128"/>
                <a:ea typeface="ＭＳ ゴシック" panose="020B0609070205080204" pitchFamily="49" charset="-128"/>
              </a:rPr>
              <a:t>骨太の方針」（経済財政運営と改革の基本方針について）（閣議決定）</a:t>
            </a:r>
            <a:endParaRPr lang="en-US" altLang="ja-JP" sz="1300" dirty="0" smtClean="0">
              <a:solidFill>
                <a:srgbClr val="000000"/>
              </a:solidFill>
              <a:latin typeface="ＭＳ ゴシック" panose="020B0609070205080204" pitchFamily="49" charset="-128"/>
              <a:ea typeface="ＭＳ ゴシック" panose="020B0609070205080204" pitchFamily="49" charset="-128"/>
            </a:endParaRPr>
          </a:p>
          <a:p>
            <a:pPr fontAlgn="base">
              <a:lnSpc>
                <a:spcPts val="2000"/>
              </a:lnSpc>
              <a:spcBef>
                <a:spcPct val="0"/>
              </a:spcBef>
              <a:spcAft>
                <a:spcPct val="0"/>
              </a:spcAft>
            </a:pPr>
            <a:r>
              <a:rPr lang="ja-JP" altLang="en-US" sz="1300" dirty="0" smtClean="0">
                <a:solidFill>
                  <a:srgbClr val="000000"/>
                </a:solidFill>
                <a:latin typeface="ＭＳ ゴシック" panose="020B0609070205080204" pitchFamily="49" charset="-128"/>
                <a:ea typeface="ＭＳ ゴシック" panose="020B0609070205080204" pitchFamily="49" charset="-128"/>
              </a:rPr>
              <a:t>　　　　　　</a:t>
            </a:r>
            <a:r>
              <a:rPr lang="ja-JP" altLang="en-US" sz="1300" dirty="0" smtClean="0">
                <a:solidFill>
                  <a:srgbClr val="000000"/>
                </a:solidFill>
                <a:latin typeface="ＭＳ ゴシック" panose="020B0609070205080204" pitchFamily="49" charset="-128"/>
                <a:ea typeface="ＭＳ ゴシック" panose="020B0609070205080204" pitchFamily="49" charset="-128"/>
              </a:rPr>
              <a:t>「</a:t>
            </a:r>
            <a:r>
              <a:rPr lang="ja-JP" altLang="en-US" sz="1300" dirty="0" smtClean="0">
                <a:solidFill>
                  <a:srgbClr val="000000"/>
                </a:solidFill>
                <a:latin typeface="ＭＳ ゴシック" panose="020B0609070205080204" pitchFamily="49" charset="-128"/>
                <a:ea typeface="ＭＳ ゴシック" panose="020B0609070205080204" pitchFamily="49" charset="-128"/>
              </a:rPr>
              <a:t>日本再興戦略」（閣議決定）</a:t>
            </a:r>
            <a:endParaRPr lang="en-US" altLang="ja-JP" sz="1300" dirty="0" smtClean="0">
              <a:solidFill>
                <a:srgbClr val="000000"/>
              </a:solidFill>
              <a:latin typeface="ＭＳ ゴシック" panose="020B0609070205080204" pitchFamily="49" charset="-128"/>
              <a:ea typeface="ＭＳ ゴシック" panose="020B0609070205080204" pitchFamily="49" charset="-128"/>
            </a:endParaRPr>
          </a:p>
          <a:p>
            <a:pPr fontAlgn="base">
              <a:lnSpc>
                <a:spcPts val="2000"/>
              </a:lnSpc>
              <a:spcBef>
                <a:spcPct val="0"/>
              </a:spcBef>
              <a:spcAft>
                <a:spcPct val="0"/>
              </a:spcAft>
            </a:pPr>
            <a:r>
              <a:rPr lang="ja-JP" altLang="en-US" sz="1300" dirty="0" smtClean="0">
                <a:solidFill>
                  <a:srgbClr val="000000"/>
                </a:solidFill>
                <a:latin typeface="ＭＳ ゴシック" panose="020B0609070205080204" pitchFamily="49" charset="-128"/>
                <a:ea typeface="ＭＳ ゴシック" panose="020B0609070205080204" pitchFamily="49" charset="-128"/>
              </a:rPr>
              <a:t>　　　　　　</a:t>
            </a:r>
            <a:r>
              <a:rPr lang="ja-JP" altLang="en-US" sz="1300" dirty="0" smtClean="0">
                <a:solidFill>
                  <a:srgbClr val="000000"/>
                </a:solidFill>
                <a:latin typeface="ＭＳ ゴシック" panose="020B0609070205080204" pitchFamily="49" charset="-128"/>
                <a:ea typeface="ＭＳ ゴシック" panose="020B0609070205080204" pitchFamily="49" charset="-128"/>
              </a:rPr>
              <a:t>「</a:t>
            </a:r>
            <a:r>
              <a:rPr lang="ja-JP" altLang="en-US" sz="1300" dirty="0" smtClean="0">
                <a:solidFill>
                  <a:srgbClr val="000000"/>
                </a:solidFill>
                <a:latin typeface="ＭＳ ゴシック" panose="020B0609070205080204" pitchFamily="49" charset="-128"/>
                <a:ea typeface="ＭＳ ゴシック" panose="020B0609070205080204" pitchFamily="49" charset="-128"/>
              </a:rPr>
              <a:t>第２期教育振興基本計画」（閣議決定）</a:t>
            </a:r>
            <a:endParaRPr lang="en-US" altLang="ja-JP" sz="1300" dirty="0" smtClean="0">
              <a:solidFill>
                <a:srgbClr val="000000"/>
              </a:solidFill>
              <a:latin typeface="ＭＳ ゴシック" panose="020B0609070205080204" pitchFamily="49" charset="-128"/>
              <a:ea typeface="ＭＳ ゴシック" panose="020B0609070205080204" pitchFamily="49" charset="-128"/>
            </a:endParaRPr>
          </a:p>
          <a:p>
            <a:pPr fontAlgn="base">
              <a:lnSpc>
                <a:spcPts val="2000"/>
              </a:lnSpc>
              <a:spcBef>
                <a:spcPct val="0"/>
              </a:spcBef>
              <a:spcAft>
                <a:spcPct val="0"/>
              </a:spcAft>
            </a:pPr>
            <a:r>
              <a:rPr lang="ja-JP" altLang="en-US" sz="1300" dirty="0" smtClean="0">
                <a:solidFill>
                  <a:srgbClr val="000000"/>
                </a:solidFill>
                <a:latin typeface="ＭＳ ゴシック" panose="020B0609070205080204" pitchFamily="49" charset="-128"/>
                <a:ea typeface="ＭＳ ゴシック" panose="020B0609070205080204" pitchFamily="49" charset="-128"/>
              </a:rPr>
              <a:t>　　　　　　</a:t>
            </a:r>
            <a:r>
              <a:rPr lang="ja-JP" altLang="en-US" sz="1300" dirty="0" smtClean="0">
                <a:solidFill>
                  <a:srgbClr val="000000"/>
                </a:solidFill>
                <a:latin typeface="ＭＳ ゴシック" panose="020B0609070205080204" pitchFamily="49" charset="-128"/>
                <a:ea typeface="ＭＳ ゴシック" panose="020B0609070205080204" pitchFamily="49" charset="-128"/>
              </a:rPr>
              <a:t>「</a:t>
            </a:r>
            <a:r>
              <a:rPr lang="ja-JP" altLang="en-US" sz="1300" dirty="0" smtClean="0">
                <a:solidFill>
                  <a:srgbClr val="000000"/>
                </a:solidFill>
                <a:latin typeface="ＭＳ ゴシック" panose="020B0609070205080204" pitchFamily="49" charset="-128"/>
                <a:ea typeface="ＭＳ ゴシック" panose="020B0609070205080204" pitchFamily="49" charset="-128"/>
              </a:rPr>
              <a:t>今後の国立大学の機能強化に向けての考え方」（文部科学省）</a:t>
            </a:r>
            <a:endParaRPr lang="en-US" altLang="ja-JP" sz="1300" dirty="0" smtClean="0">
              <a:solidFill>
                <a:srgbClr val="000000"/>
              </a:solidFill>
              <a:latin typeface="ＭＳ ゴシック" panose="020B0609070205080204" pitchFamily="49" charset="-128"/>
              <a:ea typeface="ＭＳ ゴシック" panose="020B0609070205080204" pitchFamily="49" charset="-128"/>
            </a:endParaRPr>
          </a:p>
          <a:p>
            <a:pPr fontAlgn="base">
              <a:lnSpc>
                <a:spcPts val="2000"/>
              </a:lnSpc>
              <a:spcBef>
                <a:spcPct val="0"/>
              </a:spcBef>
              <a:spcAft>
                <a:spcPct val="0"/>
              </a:spcAft>
            </a:pPr>
            <a:r>
              <a:rPr lang="ja-JP" altLang="en-US" sz="1300" dirty="0" smtClean="0">
                <a:solidFill>
                  <a:srgbClr val="000000"/>
                </a:solidFill>
                <a:latin typeface="ＭＳ ゴシック" panose="020B0609070205080204" pitchFamily="49" charset="-128"/>
                <a:ea typeface="ＭＳ ゴシック" panose="020B0609070205080204" pitchFamily="49" charset="-128"/>
              </a:rPr>
              <a:t>６～７月　　</a:t>
            </a:r>
            <a:r>
              <a:rPr lang="ja-JP" altLang="en-US" sz="1300" dirty="0" smtClean="0">
                <a:solidFill>
                  <a:srgbClr val="000000"/>
                </a:solidFill>
                <a:latin typeface="ＭＳ ゴシック" panose="020B0609070205080204" pitchFamily="49" charset="-128"/>
                <a:ea typeface="ＭＳ ゴシック" panose="020B0609070205080204" pitchFamily="49" charset="-128"/>
              </a:rPr>
              <a:t>中教審</a:t>
            </a:r>
            <a:r>
              <a:rPr lang="ja-JP" altLang="en-US" sz="1300" dirty="0" smtClean="0">
                <a:solidFill>
                  <a:srgbClr val="000000"/>
                </a:solidFill>
                <a:latin typeface="ＭＳ ゴシック" panose="020B0609070205080204" pitchFamily="49" charset="-128"/>
                <a:ea typeface="ＭＳ ゴシック" panose="020B0609070205080204" pitchFamily="49" charset="-128"/>
              </a:rPr>
              <a:t>大学分科会に新設した組織運営部会、大学のグローバル化に関するワーキング・</a:t>
            </a:r>
            <a:r>
              <a:rPr lang="ja-JP" altLang="en-US" sz="1300" dirty="0" smtClean="0">
                <a:solidFill>
                  <a:srgbClr val="000000"/>
                </a:solidFill>
                <a:latin typeface="ＭＳ ゴシック" panose="020B0609070205080204" pitchFamily="49" charset="-128"/>
                <a:ea typeface="ＭＳ ゴシック" panose="020B0609070205080204" pitchFamily="49" charset="-128"/>
              </a:rPr>
              <a:t>グループ</a:t>
            </a:r>
            <a:endParaRPr lang="en-US" altLang="ja-JP" sz="1300" dirty="0" smtClean="0">
              <a:solidFill>
                <a:srgbClr val="000000"/>
              </a:solidFill>
              <a:latin typeface="ＭＳ ゴシック" panose="020B0609070205080204" pitchFamily="49" charset="-128"/>
              <a:ea typeface="ＭＳ ゴシック" panose="020B0609070205080204" pitchFamily="49" charset="-128"/>
            </a:endParaRPr>
          </a:p>
          <a:p>
            <a:pPr fontAlgn="base">
              <a:lnSpc>
                <a:spcPts val="2000"/>
              </a:lnSpc>
              <a:spcBef>
                <a:spcPct val="0"/>
              </a:spcBef>
              <a:spcAft>
                <a:spcPct val="0"/>
              </a:spcAft>
            </a:pPr>
            <a:r>
              <a:rPr lang="en-US" altLang="ja-JP" sz="1300" dirty="0" smtClean="0">
                <a:solidFill>
                  <a:srgbClr val="000000"/>
                </a:solidFill>
                <a:latin typeface="ＭＳ ゴシック" panose="020B0609070205080204" pitchFamily="49" charset="-128"/>
                <a:ea typeface="ＭＳ ゴシック" panose="020B0609070205080204" pitchFamily="49" charset="-128"/>
              </a:rPr>
              <a:t>  </a:t>
            </a:r>
            <a:r>
              <a:rPr lang="ja-JP" altLang="en-US" sz="1300" dirty="0" smtClean="0">
                <a:solidFill>
                  <a:srgbClr val="000000"/>
                </a:solidFill>
                <a:latin typeface="ＭＳ ゴシック" panose="020B0609070205080204" pitchFamily="49" charset="-128"/>
                <a:ea typeface="ＭＳ ゴシック" panose="020B0609070205080204" pitchFamily="49" charset="-128"/>
              </a:rPr>
              <a:t>１０月</a:t>
            </a:r>
            <a:r>
              <a:rPr lang="ja-JP" altLang="en-US" sz="1300" dirty="0" smtClean="0">
                <a:solidFill>
                  <a:srgbClr val="000000"/>
                </a:solidFill>
                <a:latin typeface="ＭＳ ゴシック" panose="020B0609070205080204" pitchFamily="49" charset="-128"/>
                <a:ea typeface="ＭＳ ゴシック" panose="020B0609070205080204" pitchFamily="49" charset="-128"/>
              </a:rPr>
              <a:t>　　</a:t>
            </a:r>
            <a:r>
              <a:rPr lang="ja-JP" altLang="en-US" sz="1300" dirty="0" smtClean="0">
                <a:solidFill>
                  <a:srgbClr val="000000"/>
                </a:solidFill>
                <a:latin typeface="ＭＳ ゴシック" panose="020B0609070205080204" pitchFamily="49" charset="-128"/>
                <a:ea typeface="ＭＳ ゴシック" panose="020B0609070205080204" pitchFamily="49" charset="-128"/>
              </a:rPr>
              <a:t>教育</a:t>
            </a:r>
            <a:r>
              <a:rPr lang="ja-JP" altLang="en-US" sz="1300" dirty="0" smtClean="0">
                <a:solidFill>
                  <a:srgbClr val="000000"/>
                </a:solidFill>
                <a:latin typeface="ＭＳ ゴシック" panose="020B0609070205080204" pitchFamily="49" charset="-128"/>
                <a:ea typeface="ＭＳ ゴシック" panose="020B0609070205080204" pitchFamily="49" charset="-128"/>
              </a:rPr>
              <a:t>再生実行会議第４次提言「高等学校教育と大学教育との接続・大学入学者選抜の在り方</a:t>
            </a:r>
            <a:r>
              <a:rPr lang="ja-JP" altLang="en-US" sz="1300" dirty="0" smtClean="0">
                <a:solidFill>
                  <a:srgbClr val="000000"/>
                </a:solidFill>
                <a:latin typeface="ＭＳ ゴシック" panose="020B0609070205080204" pitchFamily="49" charset="-128"/>
                <a:ea typeface="ＭＳ ゴシック" panose="020B0609070205080204" pitchFamily="49" charset="-128"/>
              </a:rPr>
              <a:t>について</a:t>
            </a:r>
            <a:r>
              <a:rPr lang="ja-JP" altLang="en-US" sz="1300" dirty="0" smtClean="0">
                <a:solidFill>
                  <a:srgbClr val="000000"/>
                </a:solidFill>
                <a:latin typeface="ＭＳ ゴシック" panose="020B0609070205080204" pitchFamily="49" charset="-128"/>
                <a:ea typeface="ＭＳ ゴシック" panose="020B0609070205080204" pitchFamily="49" charset="-128"/>
              </a:rPr>
              <a:t>」</a:t>
            </a:r>
            <a:endParaRPr lang="en-US" altLang="ja-JP" sz="1300" dirty="0" smtClean="0">
              <a:solidFill>
                <a:srgbClr val="000000"/>
              </a:solidFill>
              <a:latin typeface="ＭＳ ゴシック" panose="020B0609070205080204" pitchFamily="49" charset="-128"/>
              <a:ea typeface="ＭＳ ゴシック" panose="020B0609070205080204" pitchFamily="49" charset="-128"/>
            </a:endParaRPr>
          </a:p>
          <a:p>
            <a:pPr fontAlgn="base">
              <a:lnSpc>
                <a:spcPts val="2000"/>
              </a:lnSpc>
              <a:spcBef>
                <a:spcPct val="0"/>
              </a:spcBef>
              <a:spcAft>
                <a:spcPct val="0"/>
              </a:spcAft>
            </a:pPr>
            <a:r>
              <a:rPr lang="ja-JP" altLang="en-US" sz="1300" dirty="0" smtClean="0">
                <a:solidFill>
                  <a:srgbClr val="000000"/>
                </a:solidFill>
                <a:latin typeface="ＭＳ ゴシック" panose="020B0609070205080204" pitchFamily="49" charset="-128"/>
                <a:ea typeface="ＭＳ ゴシック" panose="020B0609070205080204" pitchFamily="49" charset="-128"/>
              </a:rPr>
              <a:t>　</a:t>
            </a:r>
            <a:r>
              <a:rPr lang="ja-JP" altLang="en-US" sz="1300" dirty="0" smtClean="0">
                <a:solidFill>
                  <a:srgbClr val="000000"/>
                </a:solidFill>
                <a:latin typeface="ＭＳ ゴシック" panose="020B0609070205080204" pitchFamily="49" charset="-128"/>
                <a:ea typeface="ＭＳ ゴシック" panose="020B0609070205080204" pitchFamily="49" charset="-128"/>
              </a:rPr>
              <a:t>１１月</a:t>
            </a:r>
            <a:r>
              <a:rPr lang="ja-JP" altLang="en-US" sz="1300" dirty="0" smtClean="0">
                <a:solidFill>
                  <a:srgbClr val="000000"/>
                </a:solidFill>
                <a:latin typeface="ＭＳ ゴシック" panose="020B0609070205080204" pitchFamily="49" charset="-128"/>
                <a:ea typeface="ＭＳ ゴシック" panose="020B0609070205080204" pitchFamily="49" charset="-128"/>
              </a:rPr>
              <a:t>　　</a:t>
            </a:r>
            <a:r>
              <a:rPr lang="ja-JP" altLang="en-US" sz="1300" dirty="0" smtClean="0">
                <a:solidFill>
                  <a:srgbClr val="000000"/>
                </a:solidFill>
                <a:latin typeface="ＭＳ ゴシック" panose="020B0609070205080204" pitchFamily="49" charset="-128"/>
                <a:ea typeface="ＭＳ ゴシック" panose="020B0609070205080204" pitchFamily="49" charset="-128"/>
              </a:rPr>
              <a:t>「</a:t>
            </a:r>
            <a:r>
              <a:rPr lang="ja-JP" altLang="en-US" sz="1300" dirty="0" smtClean="0">
                <a:solidFill>
                  <a:srgbClr val="000000"/>
                </a:solidFill>
                <a:latin typeface="ＭＳ ゴシック" panose="020B0609070205080204" pitchFamily="49" charset="-128"/>
                <a:ea typeface="ＭＳ ゴシック" panose="020B0609070205080204" pitchFamily="49" charset="-128"/>
              </a:rPr>
              <a:t>国立大学改革プラン</a:t>
            </a:r>
            <a:r>
              <a:rPr lang="ja-JP" altLang="en-US" sz="1300" dirty="0" smtClean="0">
                <a:solidFill>
                  <a:srgbClr val="000000"/>
                </a:solidFill>
                <a:latin typeface="ＭＳ ゴシック" panose="020B0609070205080204" pitchFamily="49" charset="-128"/>
                <a:ea typeface="ＭＳ ゴシック" panose="020B0609070205080204" pitchFamily="49" charset="-128"/>
              </a:rPr>
              <a:t>」（文部科学省）</a:t>
            </a:r>
            <a:endParaRPr lang="en-US" altLang="ja-JP" sz="1300" dirty="0" smtClean="0">
              <a:solidFill>
                <a:srgbClr val="000000"/>
              </a:solidFill>
              <a:latin typeface="ＭＳ ゴシック" panose="020B0609070205080204" pitchFamily="49" charset="-128"/>
              <a:ea typeface="ＭＳ ゴシック" panose="020B0609070205080204" pitchFamily="49" charset="-128"/>
            </a:endParaRPr>
          </a:p>
        </p:txBody>
      </p:sp>
      <p:sp>
        <p:nvSpPr>
          <p:cNvPr id="2" name="テキスト ボックス 1"/>
          <p:cNvSpPr txBox="1"/>
          <p:nvPr/>
        </p:nvSpPr>
        <p:spPr>
          <a:xfrm>
            <a:off x="62015" y="385886"/>
            <a:ext cx="1221809" cy="338554"/>
          </a:xfrm>
          <a:prstGeom prst="rect">
            <a:avLst/>
          </a:prstGeom>
          <a:noFill/>
        </p:spPr>
        <p:txBody>
          <a:bodyPr wrap="none" rtlCol="0">
            <a:spAutoFit/>
          </a:bodyPr>
          <a:lstStyle/>
          <a:p>
            <a:r>
              <a:rPr kumimoji="1" lang="ja-JP" altLang="en-US" sz="1600" b="1" dirty="0" smtClean="0">
                <a:latin typeface="ＭＳ ゴシック" panose="020B0609070205080204" pitchFamily="49" charset="-128"/>
                <a:ea typeface="ＭＳ ゴシック" panose="020B0609070205080204" pitchFamily="49" charset="-128"/>
              </a:rPr>
              <a:t>平成 </a:t>
            </a:r>
            <a:r>
              <a:rPr kumimoji="1" lang="en-US" altLang="ja-JP" sz="1600" b="1" dirty="0" smtClean="0">
                <a:latin typeface="ＭＳ ゴシック" panose="020B0609070205080204" pitchFamily="49" charset="-128"/>
                <a:ea typeface="ＭＳ ゴシック" panose="020B0609070205080204" pitchFamily="49" charset="-128"/>
              </a:rPr>
              <a:t>25 </a:t>
            </a:r>
            <a:r>
              <a:rPr kumimoji="1" lang="ja-JP" altLang="en-US" sz="1600" b="1" dirty="0" smtClean="0">
                <a:latin typeface="ＭＳ ゴシック" panose="020B0609070205080204" pitchFamily="49" charset="-128"/>
                <a:ea typeface="ＭＳ ゴシック" panose="020B0609070205080204" pitchFamily="49" charset="-128"/>
              </a:rPr>
              <a:t>年</a:t>
            </a:r>
            <a:endParaRPr kumimoji="1" lang="ja-JP" altLang="en-US" sz="1600" b="1" dirty="0">
              <a:latin typeface="ＭＳ ゴシック" panose="020B0609070205080204" pitchFamily="49" charset="-128"/>
              <a:ea typeface="ＭＳ ゴシック" panose="020B0609070205080204" pitchFamily="49" charset="-128"/>
            </a:endParaRPr>
          </a:p>
        </p:txBody>
      </p:sp>
      <p:sp>
        <p:nvSpPr>
          <p:cNvPr id="26" name="テキスト ボックス 25"/>
          <p:cNvSpPr txBox="1"/>
          <p:nvPr/>
        </p:nvSpPr>
        <p:spPr>
          <a:xfrm>
            <a:off x="60548" y="3751044"/>
            <a:ext cx="1221809" cy="338554"/>
          </a:xfrm>
          <a:prstGeom prst="rect">
            <a:avLst/>
          </a:prstGeom>
          <a:noFill/>
        </p:spPr>
        <p:txBody>
          <a:bodyPr wrap="none" rtlCol="0">
            <a:spAutoFit/>
          </a:bodyPr>
          <a:lstStyle/>
          <a:p>
            <a:r>
              <a:rPr kumimoji="1" lang="ja-JP" altLang="en-US" sz="1600" b="1" dirty="0" smtClean="0">
                <a:latin typeface="ＭＳ ゴシック" panose="020B0609070205080204" pitchFamily="49" charset="-128"/>
                <a:ea typeface="ＭＳ ゴシック" panose="020B0609070205080204" pitchFamily="49" charset="-128"/>
              </a:rPr>
              <a:t>平成 </a:t>
            </a:r>
            <a:r>
              <a:rPr kumimoji="1" lang="en-US" altLang="ja-JP" sz="1600" b="1" dirty="0" smtClean="0">
                <a:latin typeface="ＭＳ ゴシック" panose="020B0609070205080204" pitchFamily="49" charset="-128"/>
                <a:ea typeface="ＭＳ ゴシック" panose="020B0609070205080204" pitchFamily="49" charset="-128"/>
              </a:rPr>
              <a:t>26 </a:t>
            </a:r>
            <a:r>
              <a:rPr kumimoji="1" lang="ja-JP" altLang="en-US" sz="1600" b="1" dirty="0" smtClean="0">
                <a:latin typeface="ＭＳ ゴシック" panose="020B0609070205080204" pitchFamily="49" charset="-128"/>
                <a:ea typeface="ＭＳ ゴシック" panose="020B0609070205080204" pitchFamily="49" charset="-128"/>
              </a:rPr>
              <a:t>年</a:t>
            </a:r>
            <a:endParaRPr kumimoji="1" lang="ja-JP" altLang="en-US" sz="1600" b="1" dirty="0">
              <a:latin typeface="ＭＳ ゴシック" panose="020B0609070205080204" pitchFamily="49" charset="-128"/>
              <a:ea typeface="ＭＳ ゴシック" panose="020B0609070205080204" pitchFamily="49" charset="-128"/>
            </a:endParaRPr>
          </a:p>
        </p:txBody>
      </p:sp>
      <p:sp>
        <p:nvSpPr>
          <p:cNvPr id="27" name="Rectangle 2"/>
          <p:cNvSpPr txBox="1">
            <a:spLocks noChangeArrowheads="1"/>
          </p:cNvSpPr>
          <p:nvPr/>
        </p:nvSpPr>
        <p:spPr bwMode="auto">
          <a:xfrm>
            <a:off x="107905" y="5364383"/>
            <a:ext cx="8928592" cy="1324516"/>
          </a:xfrm>
          <a:prstGeom prst="rect">
            <a:avLst/>
          </a:prstGeom>
          <a:noFill/>
          <a:ln w="12700">
            <a:solidFill>
              <a:schemeClr val="tx1"/>
            </a:solidFill>
            <a:prstDash val="lgDash"/>
            <a:miter lim="800000"/>
            <a:headEnd/>
            <a:tailEnd/>
          </a:ln>
          <a:extLst>
            <a:ext uri="{909E8E84-426E-40DD-AFC4-6F175D3DCCD1}">
              <a14:hiddenFill xmlns:a14="http://schemas.microsoft.com/office/drawing/2010/main">
                <a:solidFill>
                  <a:srgbClr val="FFFFFF"/>
                </a:solidFill>
              </a14:hiddenFill>
            </a:ext>
          </a:extLst>
        </p:spPr>
        <p:txBody>
          <a:bodyPr lIns="90458" tIns="45229" rIns="90458" bIns="45229" anchor="ctr"/>
          <a:lstStyle>
            <a:lvl1pPr>
              <a:defRPr kumimoji="1" sz="2000">
                <a:solidFill>
                  <a:schemeClr val="tx2"/>
                </a:solidFill>
                <a:latin typeface="HGS創英角ｺﾞｼｯｸUB" pitchFamily="50" charset="-128"/>
                <a:ea typeface="HGS創英角ｺﾞｼｯｸUB" pitchFamily="50" charset="-128"/>
              </a:defRPr>
            </a:lvl1pPr>
            <a:lvl2pPr marL="742950" indent="-285750">
              <a:defRPr kumimoji="1" sz="2000">
                <a:solidFill>
                  <a:schemeClr val="tx2"/>
                </a:solidFill>
                <a:latin typeface="HGS創英角ｺﾞｼｯｸUB" pitchFamily="50" charset="-128"/>
                <a:ea typeface="HGS創英角ｺﾞｼｯｸUB" pitchFamily="50" charset="-128"/>
              </a:defRPr>
            </a:lvl2pPr>
            <a:lvl3pPr marL="1143000" indent="-228600">
              <a:defRPr kumimoji="1" sz="2000">
                <a:solidFill>
                  <a:schemeClr val="tx2"/>
                </a:solidFill>
                <a:latin typeface="HGS創英角ｺﾞｼｯｸUB" pitchFamily="50" charset="-128"/>
                <a:ea typeface="HGS創英角ｺﾞｼｯｸUB" pitchFamily="50" charset="-128"/>
              </a:defRPr>
            </a:lvl3pPr>
            <a:lvl4pPr marL="1600200" indent="-228600">
              <a:defRPr kumimoji="1" sz="2000">
                <a:solidFill>
                  <a:schemeClr val="tx2"/>
                </a:solidFill>
                <a:latin typeface="HGS創英角ｺﾞｼｯｸUB" pitchFamily="50" charset="-128"/>
                <a:ea typeface="HGS創英角ｺﾞｼｯｸUB" pitchFamily="50" charset="-128"/>
              </a:defRPr>
            </a:lvl4pPr>
            <a:lvl5pPr marL="2057400" indent="-228600">
              <a:defRPr kumimoji="1" sz="2000">
                <a:solidFill>
                  <a:schemeClr val="tx2"/>
                </a:solidFill>
                <a:latin typeface="HGS創英角ｺﾞｼｯｸUB" pitchFamily="50" charset="-128"/>
                <a:ea typeface="HGS創英角ｺﾞｼｯｸUB" pitchFamily="50" charset="-128"/>
              </a:defRPr>
            </a:lvl5pPr>
            <a:lvl6pPr marL="2514600" indent="-228600" eaLnBrk="0" fontAlgn="base" hangingPunct="0">
              <a:spcBef>
                <a:spcPct val="0"/>
              </a:spcBef>
              <a:spcAft>
                <a:spcPct val="0"/>
              </a:spcAft>
              <a:defRPr kumimoji="1" sz="2000">
                <a:solidFill>
                  <a:schemeClr val="tx2"/>
                </a:solidFill>
                <a:latin typeface="HGS創英角ｺﾞｼｯｸUB" pitchFamily="50" charset="-128"/>
                <a:ea typeface="HGS創英角ｺﾞｼｯｸUB" pitchFamily="50" charset="-128"/>
              </a:defRPr>
            </a:lvl6pPr>
            <a:lvl7pPr marL="2971800" indent="-228600" eaLnBrk="0" fontAlgn="base" hangingPunct="0">
              <a:spcBef>
                <a:spcPct val="0"/>
              </a:spcBef>
              <a:spcAft>
                <a:spcPct val="0"/>
              </a:spcAft>
              <a:defRPr kumimoji="1" sz="2000">
                <a:solidFill>
                  <a:schemeClr val="tx2"/>
                </a:solidFill>
                <a:latin typeface="HGS創英角ｺﾞｼｯｸUB" pitchFamily="50" charset="-128"/>
                <a:ea typeface="HGS創英角ｺﾞｼｯｸUB" pitchFamily="50" charset="-128"/>
              </a:defRPr>
            </a:lvl7pPr>
            <a:lvl8pPr marL="3429000" indent="-228600" eaLnBrk="0" fontAlgn="base" hangingPunct="0">
              <a:spcBef>
                <a:spcPct val="0"/>
              </a:spcBef>
              <a:spcAft>
                <a:spcPct val="0"/>
              </a:spcAft>
              <a:defRPr kumimoji="1" sz="2000">
                <a:solidFill>
                  <a:schemeClr val="tx2"/>
                </a:solidFill>
                <a:latin typeface="HGS創英角ｺﾞｼｯｸUB" pitchFamily="50" charset="-128"/>
                <a:ea typeface="HGS創英角ｺﾞｼｯｸUB" pitchFamily="50" charset="-128"/>
              </a:defRPr>
            </a:lvl8pPr>
            <a:lvl9pPr marL="3886200" indent="-228600" eaLnBrk="0" fontAlgn="base" hangingPunct="0">
              <a:spcBef>
                <a:spcPct val="0"/>
              </a:spcBef>
              <a:spcAft>
                <a:spcPct val="0"/>
              </a:spcAft>
              <a:defRPr kumimoji="1" sz="2000">
                <a:solidFill>
                  <a:schemeClr val="tx2"/>
                </a:solidFill>
                <a:latin typeface="HGS創英角ｺﾞｼｯｸUB" pitchFamily="50" charset="-128"/>
                <a:ea typeface="HGS創英角ｺﾞｼｯｸUB" pitchFamily="50" charset="-128"/>
              </a:defRPr>
            </a:lvl9pPr>
          </a:lstStyle>
          <a:p>
            <a:pPr fontAlgn="base">
              <a:lnSpc>
                <a:spcPts val="2000"/>
              </a:lnSpc>
              <a:spcBef>
                <a:spcPct val="0"/>
              </a:spcBef>
              <a:spcAft>
                <a:spcPct val="0"/>
              </a:spcAft>
            </a:pPr>
            <a:r>
              <a:rPr lang="ja-JP" altLang="en-US" sz="1300" dirty="0" smtClean="0">
                <a:solidFill>
                  <a:srgbClr val="000000"/>
                </a:solidFill>
                <a:latin typeface="ＭＳ ゴシック" panose="020B0609070205080204" pitchFamily="49" charset="-128"/>
                <a:ea typeface="ＭＳ ゴシック" panose="020B0609070205080204" pitchFamily="49" charset="-128"/>
              </a:rPr>
              <a:t>　　１月　　「高大接続改革実行プラン」（文部科学省）</a:t>
            </a:r>
            <a:endParaRPr lang="en-US" altLang="ja-JP" sz="1300" dirty="0">
              <a:solidFill>
                <a:srgbClr val="000000"/>
              </a:solidFill>
              <a:latin typeface="ＭＳ ゴシック" panose="020B0609070205080204" pitchFamily="49" charset="-128"/>
              <a:ea typeface="ＭＳ ゴシック" panose="020B0609070205080204" pitchFamily="49" charset="-128"/>
            </a:endParaRPr>
          </a:p>
          <a:p>
            <a:pPr fontAlgn="base">
              <a:lnSpc>
                <a:spcPts val="2000"/>
              </a:lnSpc>
              <a:spcBef>
                <a:spcPct val="0"/>
              </a:spcBef>
              <a:spcAft>
                <a:spcPct val="0"/>
              </a:spcAft>
            </a:pPr>
            <a:r>
              <a:rPr lang="ja-JP" altLang="en-US" sz="1300" dirty="0" smtClean="0">
                <a:solidFill>
                  <a:srgbClr val="000000"/>
                </a:solidFill>
                <a:latin typeface="ＭＳ ゴシック" panose="020B0609070205080204" pitchFamily="49" charset="-128"/>
                <a:ea typeface="ＭＳ ゴシック" panose="020B0609070205080204" pitchFamily="49" charset="-128"/>
              </a:rPr>
              <a:t>　</a:t>
            </a:r>
            <a:r>
              <a:rPr lang="ja-JP" altLang="en-US" sz="1300" dirty="0" smtClean="0">
                <a:solidFill>
                  <a:srgbClr val="000000"/>
                </a:solidFill>
                <a:latin typeface="ＭＳ ゴシック" panose="020B0609070205080204" pitchFamily="49" charset="-128"/>
                <a:ea typeface="ＭＳ ゴシック" panose="020B0609070205080204" pitchFamily="49" charset="-128"/>
              </a:rPr>
              <a:t>　２月　　高大接続システム改革会議（文部科学省）が発足</a:t>
            </a:r>
            <a:endParaRPr lang="en-US" altLang="ja-JP" sz="1300" dirty="0" smtClean="0">
              <a:solidFill>
                <a:srgbClr val="000000"/>
              </a:solidFill>
              <a:latin typeface="ＭＳ ゴシック" panose="020B0609070205080204" pitchFamily="49" charset="-128"/>
              <a:ea typeface="ＭＳ ゴシック" panose="020B0609070205080204" pitchFamily="49" charset="-128"/>
            </a:endParaRPr>
          </a:p>
          <a:p>
            <a:pPr fontAlgn="base">
              <a:lnSpc>
                <a:spcPts val="2000"/>
              </a:lnSpc>
              <a:spcBef>
                <a:spcPct val="0"/>
              </a:spcBef>
              <a:spcAft>
                <a:spcPct val="0"/>
              </a:spcAft>
            </a:pPr>
            <a:r>
              <a:rPr lang="ja-JP" altLang="en-US" sz="1300" dirty="0" smtClean="0">
                <a:solidFill>
                  <a:srgbClr val="000000"/>
                </a:solidFill>
                <a:latin typeface="ＭＳ ゴシック" panose="020B0609070205080204" pitchFamily="49" charset="-128"/>
                <a:ea typeface="ＭＳ ゴシック" panose="020B0609070205080204" pitchFamily="49" charset="-128"/>
              </a:rPr>
              <a:t>  　６月    「骨太</a:t>
            </a:r>
            <a:r>
              <a:rPr lang="ja-JP" altLang="en-US" sz="1300" dirty="0">
                <a:solidFill>
                  <a:srgbClr val="000000"/>
                </a:solidFill>
                <a:latin typeface="ＭＳ ゴシック" panose="020B0609070205080204" pitchFamily="49" charset="-128"/>
                <a:ea typeface="ＭＳ ゴシック" panose="020B0609070205080204" pitchFamily="49" charset="-128"/>
              </a:rPr>
              <a:t>の方針」（経済財政運営と改革の基本方針について）（閣議決定</a:t>
            </a:r>
            <a:r>
              <a:rPr lang="ja-JP" altLang="en-US" sz="1300" dirty="0" smtClean="0">
                <a:solidFill>
                  <a:srgbClr val="000000"/>
                </a:solidFill>
                <a:latin typeface="ＭＳ ゴシック" panose="020B0609070205080204" pitchFamily="49" charset="-128"/>
                <a:ea typeface="ＭＳ ゴシック" panose="020B0609070205080204" pitchFamily="49" charset="-128"/>
              </a:rPr>
              <a:t>）</a:t>
            </a:r>
            <a:r>
              <a:rPr lang="ja-JP" altLang="en-US" sz="1300" dirty="0">
                <a:solidFill>
                  <a:srgbClr val="000000"/>
                </a:solidFill>
                <a:latin typeface="ＭＳ ゴシック" panose="020B0609070205080204" pitchFamily="49" charset="-128"/>
                <a:ea typeface="ＭＳ ゴシック" panose="020B0609070205080204" pitchFamily="49" charset="-128"/>
              </a:rPr>
              <a:t>　　　　</a:t>
            </a:r>
            <a:endParaRPr lang="en-US" altLang="ja-JP" sz="1300" dirty="0" smtClean="0">
              <a:solidFill>
                <a:srgbClr val="000000"/>
              </a:solidFill>
              <a:latin typeface="ＭＳ ゴシック" panose="020B0609070205080204" pitchFamily="49" charset="-128"/>
              <a:ea typeface="ＭＳ ゴシック" panose="020B0609070205080204" pitchFamily="49" charset="-128"/>
            </a:endParaRPr>
          </a:p>
          <a:p>
            <a:pPr fontAlgn="base">
              <a:lnSpc>
                <a:spcPts val="2000"/>
              </a:lnSpc>
              <a:spcBef>
                <a:spcPct val="0"/>
              </a:spcBef>
              <a:spcAft>
                <a:spcPct val="0"/>
              </a:spcAft>
            </a:pPr>
            <a:r>
              <a:rPr lang="en-US" altLang="ja-JP" sz="1300" dirty="0">
                <a:solidFill>
                  <a:srgbClr val="000000"/>
                </a:solidFill>
                <a:latin typeface="ＭＳ ゴシック" panose="020B0609070205080204" pitchFamily="49" charset="-128"/>
                <a:ea typeface="ＭＳ ゴシック" panose="020B0609070205080204" pitchFamily="49" charset="-128"/>
              </a:rPr>
              <a:t> </a:t>
            </a:r>
            <a:r>
              <a:rPr lang="en-US" altLang="ja-JP" sz="1300" dirty="0" smtClean="0">
                <a:solidFill>
                  <a:srgbClr val="000000"/>
                </a:solidFill>
                <a:latin typeface="ＭＳ ゴシック" panose="020B0609070205080204" pitchFamily="49" charset="-128"/>
                <a:ea typeface="ＭＳ ゴシック" panose="020B0609070205080204" pitchFamily="49" charset="-128"/>
              </a:rPr>
              <a:t>           </a:t>
            </a:r>
            <a:r>
              <a:rPr lang="ja-JP" altLang="en-US" sz="1300" dirty="0" smtClean="0">
                <a:solidFill>
                  <a:srgbClr val="000000"/>
                </a:solidFill>
                <a:latin typeface="ＭＳ ゴシック" panose="020B0609070205080204" pitchFamily="49" charset="-128"/>
                <a:ea typeface="ＭＳ ゴシック" panose="020B0609070205080204" pitchFamily="49" charset="-128"/>
              </a:rPr>
              <a:t>「</a:t>
            </a:r>
            <a:r>
              <a:rPr lang="ja-JP" altLang="en-US" sz="1300" dirty="0">
                <a:solidFill>
                  <a:srgbClr val="000000"/>
                </a:solidFill>
                <a:latin typeface="ＭＳ ゴシック" panose="020B0609070205080204" pitchFamily="49" charset="-128"/>
                <a:ea typeface="ＭＳ ゴシック" panose="020B0609070205080204" pitchFamily="49" charset="-128"/>
              </a:rPr>
              <a:t>日本再興戦略</a:t>
            </a:r>
            <a:r>
              <a:rPr lang="ja-JP" altLang="en-US" sz="1300" dirty="0" smtClean="0">
                <a:solidFill>
                  <a:srgbClr val="000000"/>
                </a:solidFill>
                <a:latin typeface="ＭＳ ゴシック" panose="020B0609070205080204" pitchFamily="49" charset="-128"/>
                <a:ea typeface="ＭＳ ゴシック" panose="020B0609070205080204" pitchFamily="49" charset="-128"/>
              </a:rPr>
              <a:t>」改訂</a:t>
            </a:r>
            <a:r>
              <a:rPr lang="en-US" altLang="ja-JP" sz="1300" dirty="0" smtClean="0">
                <a:solidFill>
                  <a:srgbClr val="000000"/>
                </a:solidFill>
                <a:latin typeface="ＭＳ ゴシック" panose="020B0609070205080204" pitchFamily="49" charset="-128"/>
                <a:ea typeface="ＭＳ ゴシック" panose="020B0609070205080204" pitchFamily="49" charset="-128"/>
              </a:rPr>
              <a:t>2015</a:t>
            </a:r>
            <a:r>
              <a:rPr lang="ja-JP" altLang="en-US" sz="1300" dirty="0" smtClean="0">
                <a:solidFill>
                  <a:srgbClr val="000000"/>
                </a:solidFill>
                <a:latin typeface="ＭＳ ゴシック" panose="020B0609070205080204" pitchFamily="49" charset="-128"/>
                <a:ea typeface="ＭＳ ゴシック" panose="020B0609070205080204" pitchFamily="49" charset="-128"/>
              </a:rPr>
              <a:t>（</a:t>
            </a:r>
            <a:r>
              <a:rPr lang="ja-JP" altLang="en-US" sz="1300" dirty="0">
                <a:solidFill>
                  <a:srgbClr val="000000"/>
                </a:solidFill>
                <a:latin typeface="ＭＳ ゴシック" panose="020B0609070205080204" pitchFamily="49" charset="-128"/>
                <a:ea typeface="ＭＳ ゴシック" panose="020B0609070205080204" pitchFamily="49" charset="-128"/>
              </a:rPr>
              <a:t>閣議決定</a:t>
            </a:r>
            <a:r>
              <a:rPr lang="ja-JP" altLang="en-US" sz="1300" dirty="0" smtClean="0">
                <a:solidFill>
                  <a:srgbClr val="000000"/>
                </a:solidFill>
                <a:latin typeface="ＭＳ ゴシック" panose="020B0609070205080204" pitchFamily="49" charset="-128"/>
                <a:ea typeface="ＭＳ ゴシック" panose="020B0609070205080204" pitchFamily="49" charset="-128"/>
              </a:rPr>
              <a:t>）</a:t>
            </a:r>
            <a:endParaRPr lang="en-US" altLang="ja-JP" sz="1300" dirty="0" smtClean="0">
              <a:solidFill>
                <a:srgbClr val="000000"/>
              </a:solidFill>
              <a:latin typeface="ＭＳ ゴシック" panose="020B0609070205080204" pitchFamily="49" charset="-128"/>
              <a:ea typeface="ＭＳ ゴシック" panose="020B0609070205080204" pitchFamily="49" charset="-128"/>
            </a:endParaRPr>
          </a:p>
          <a:p>
            <a:pPr fontAlgn="base">
              <a:lnSpc>
                <a:spcPts val="2000"/>
              </a:lnSpc>
              <a:spcBef>
                <a:spcPct val="0"/>
              </a:spcBef>
              <a:spcAft>
                <a:spcPct val="0"/>
              </a:spcAft>
            </a:pPr>
            <a:r>
              <a:rPr lang="ja-JP" altLang="en-US" sz="1300" dirty="0">
                <a:solidFill>
                  <a:srgbClr val="000000"/>
                </a:solidFill>
                <a:latin typeface="ＭＳ ゴシック" panose="020B0609070205080204" pitchFamily="49" charset="-128"/>
                <a:ea typeface="ＭＳ ゴシック" panose="020B0609070205080204" pitchFamily="49" charset="-128"/>
              </a:rPr>
              <a:t>　</a:t>
            </a:r>
            <a:r>
              <a:rPr lang="ja-JP" altLang="en-US" sz="1300" dirty="0" smtClean="0">
                <a:solidFill>
                  <a:srgbClr val="000000"/>
                </a:solidFill>
                <a:latin typeface="ＭＳ ゴシック" panose="020B0609070205080204" pitchFamily="49" charset="-128"/>
                <a:ea typeface="ＭＳ ゴシック" panose="020B0609070205080204" pitchFamily="49" charset="-128"/>
              </a:rPr>
              <a:t>　９月　　高大接続システム改革会議「中間まとめ」</a:t>
            </a:r>
            <a:endParaRPr lang="en-US" altLang="ja-JP" sz="1300" dirty="0" smtClean="0">
              <a:solidFill>
                <a:srgbClr val="000000"/>
              </a:solidFill>
              <a:latin typeface="ＭＳ ゴシック" panose="020B0609070205080204" pitchFamily="49" charset="-128"/>
              <a:ea typeface="ＭＳ ゴシック" panose="020B0609070205080204" pitchFamily="49" charset="-128"/>
            </a:endParaRPr>
          </a:p>
        </p:txBody>
      </p:sp>
      <p:sp>
        <p:nvSpPr>
          <p:cNvPr id="28" name="テキスト ボックス 27"/>
          <p:cNvSpPr txBox="1"/>
          <p:nvPr/>
        </p:nvSpPr>
        <p:spPr>
          <a:xfrm>
            <a:off x="60548" y="5079081"/>
            <a:ext cx="1221809" cy="338554"/>
          </a:xfrm>
          <a:prstGeom prst="rect">
            <a:avLst/>
          </a:prstGeom>
          <a:noFill/>
        </p:spPr>
        <p:txBody>
          <a:bodyPr wrap="none" rtlCol="0">
            <a:spAutoFit/>
          </a:bodyPr>
          <a:lstStyle/>
          <a:p>
            <a:r>
              <a:rPr kumimoji="1" lang="ja-JP" altLang="en-US" sz="1600" b="1" dirty="0" smtClean="0">
                <a:latin typeface="ＭＳ ゴシック" panose="020B0609070205080204" pitchFamily="49" charset="-128"/>
                <a:ea typeface="ＭＳ ゴシック" panose="020B0609070205080204" pitchFamily="49" charset="-128"/>
              </a:rPr>
              <a:t>平成 </a:t>
            </a:r>
            <a:r>
              <a:rPr kumimoji="1" lang="en-US" altLang="ja-JP" sz="1600" b="1" dirty="0" smtClean="0">
                <a:latin typeface="ＭＳ ゴシック" panose="020B0609070205080204" pitchFamily="49" charset="-128"/>
                <a:ea typeface="ＭＳ ゴシック" panose="020B0609070205080204" pitchFamily="49" charset="-128"/>
              </a:rPr>
              <a:t>27 </a:t>
            </a:r>
            <a:r>
              <a:rPr kumimoji="1" lang="ja-JP" altLang="en-US" sz="1600" b="1" dirty="0" smtClean="0">
                <a:latin typeface="ＭＳ ゴシック" panose="020B0609070205080204" pitchFamily="49" charset="-128"/>
                <a:ea typeface="ＭＳ ゴシック" panose="020B0609070205080204" pitchFamily="49" charset="-128"/>
              </a:rPr>
              <a:t>年</a:t>
            </a:r>
            <a:endParaRPr kumimoji="1" lang="ja-JP" altLang="en-US" sz="16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294334773"/>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3679"/>
            <a:ext cx="9144000" cy="4194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0" y="28214"/>
            <a:ext cx="9144000" cy="400110"/>
          </a:xfrm>
          <a:prstGeom prst="rect">
            <a:avLst/>
          </a:prstGeom>
          <a:noFill/>
        </p:spPr>
        <p:txBody>
          <a:bodyPr wrap="square" rtlCol="0">
            <a:spAutoFit/>
          </a:bodyPr>
          <a:lstStyle/>
          <a:p>
            <a:pPr algn="ctr"/>
            <a:r>
              <a:rPr kumimoji="1"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教育再生実行会議</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スライド番号プレースホルダー 10"/>
          <p:cNvSpPr>
            <a:spLocks noGrp="1"/>
          </p:cNvSpPr>
          <p:nvPr>
            <p:ph type="sldNum" sz="quarter" idx="12"/>
          </p:nvPr>
        </p:nvSpPr>
        <p:spPr>
          <a:xfrm>
            <a:off x="7032747" y="6574763"/>
            <a:ext cx="2133600" cy="365125"/>
          </a:xfrm>
        </p:spPr>
        <p:txBody>
          <a:bodyPr/>
          <a:lstStyle/>
          <a:p>
            <a:fld id="{973FA57C-AB59-4833-AF31-95C44D5249F2}" type="slidenum">
              <a:rPr kumimoji="1" lang="ja-JP" altLang="en-US" sz="1400" i="1"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fld>
            <a:endParaRPr kumimoji="1" lang="ja-JP" altLang="en-US" sz="1400" i="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タイトル 1"/>
          <p:cNvSpPr txBox="1">
            <a:spLocks/>
          </p:cNvSpPr>
          <p:nvPr/>
        </p:nvSpPr>
        <p:spPr>
          <a:xfrm>
            <a:off x="71837" y="495693"/>
            <a:ext cx="9072563" cy="60121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教育再生実行会議について</a:t>
            </a:r>
            <a:endParaRPr lang="ja-JP" altLang="en-US" sz="28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コンテンツ プレースホルダー 2"/>
          <p:cNvSpPr txBox="1">
            <a:spLocks/>
          </p:cNvSpPr>
          <p:nvPr/>
        </p:nvSpPr>
        <p:spPr>
          <a:xfrm>
            <a:off x="55334" y="831646"/>
            <a:ext cx="8981162" cy="6103722"/>
          </a:xfrm>
          <a:prstGeom prst="rect">
            <a:avLst/>
          </a:prstGeom>
        </p:spPr>
        <p:txBody>
          <a:bodyPr vert="horz" lIns="91440" tIns="45720" rIns="91440" bIns="45720" rtlCol="0">
            <a:sp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lnSpc>
                <a:spcPts val="1700"/>
              </a:lnSpc>
              <a:buFontTx/>
              <a:buNone/>
            </a:pPr>
            <a:endParaRPr lang="en-US" altLang="ja-JP" sz="1500" dirty="0" smtClean="0">
              <a:solidFill>
                <a:schemeClr val="tx1"/>
              </a:solidFill>
              <a:latin typeface="ＭＳ ゴシック" pitchFamily="49" charset="-128"/>
              <a:ea typeface="ＭＳ ゴシック" pitchFamily="49" charset="-128"/>
            </a:endParaRPr>
          </a:p>
          <a:p>
            <a:pPr algn="l">
              <a:lnSpc>
                <a:spcPts val="1700"/>
              </a:lnSpc>
              <a:buFontTx/>
              <a:buNone/>
            </a:pPr>
            <a:r>
              <a:rPr lang="ja-JP" altLang="en-US" sz="1600" b="1" dirty="0" smtClean="0">
                <a:solidFill>
                  <a:schemeClr val="tx1"/>
                </a:solidFill>
                <a:latin typeface="ＭＳ ゴシック" panose="020B0609070205080204" pitchFamily="49" charset="-128"/>
                <a:ea typeface="ＭＳ ゴシック" panose="020B0609070205080204" pitchFamily="49" charset="-128"/>
              </a:rPr>
              <a:t>１．趣旨：２１世紀の日本にふさわしい教育体制を構築し，教育の再生を実行に移していく</a:t>
            </a:r>
            <a:endParaRPr lang="en-US" altLang="ja-JP" sz="1600" b="1" dirty="0" smtClean="0">
              <a:solidFill>
                <a:schemeClr val="tx1"/>
              </a:solidFill>
              <a:latin typeface="ＭＳ ゴシック" panose="020B0609070205080204" pitchFamily="49" charset="-128"/>
              <a:ea typeface="ＭＳ ゴシック" panose="020B0609070205080204" pitchFamily="49" charset="-128"/>
            </a:endParaRPr>
          </a:p>
          <a:p>
            <a:pPr algn="l">
              <a:lnSpc>
                <a:spcPts val="1700"/>
              </a:lnSpc>
              <a:buFontTx/>
              <a:buNone/>
            </a:pPr>
            <a:r>
              <a:rPr lang="ja-JP" altLang="en-US" sz="1600" b="1" dirty="0">
                <a:solidFill>
                  <a:schemeClr val="tx1"/>
                </a:solidFill>
                <a:latin typeface="ＭＳ ゴシック" panose="020B0609070205080204" pitchFamily="49" charset="-128"/>
                <a:ea typeface="ＭＳ ゴシック" panose="020B0609070205080204" pitchFamily="49" charset="-128"/>
              </a:rPr>
              <a:t>　</a:t>
            </a:r>
            <a:r>
              <a:rPr lang="ja-JP" altLang="en-US" sz="1600" b="1" dirty="0" smtClean="0">
                <a:solidFill>
                  <a:schemeClr val="tx1"/>
                </a:solidFill>
                <a:latin typeface="ＭＳ ゴシック" panose="020B0609070205080204" pitchFamily="49" charset="-128"/>
                <a:ea typeface="ＭＳ ゴシック" panose="020B0609070205080204" pitchFamily="49" charset="-128"/>
              </a:rPr>
              <a:t>　　　　ため，内閣の最重要課題の一つとして教育改革を推進。</a:t>
            </a:r>
          </a:p>
          <a:p>
            <a:pPr algn="l">
              <a:lnSpc>
                <a:spcPts val="1700"/>
              </a:lnSpc>
              <a:buFontTx/>
              <a:buNone/>
            </a:pPr>
            <a:endParaRPr lang="en-US" altLang="ja-JP" sz="1600" dirty="0" smtClean="0">
              <a:solidFill>
                <a:schemeClr val="tx1"/>
              </a:solidFill>
              <a:latin typeface="ＭＳ ゴシック" panose="020B0609070205080204" pitchFamily="49" charset="-128"/>
              <a:ea typeface="ＭＳ ゴシック" panose="020B0609070205080204" pitchFamily="49" charset="-128"/>
            </a:endParaRPr>
          </a:p>
          <a:p>
            <a:pPr algn="l">
              <a:lnSpc>
                <a:spcPts val="1700"/>
              </a:lnSpc>
              <a:buFontTx/>
              <a:buNone/>
            </a:pPr>
            <a:r>
              <a:rPr lang="ja-JP" altLang="en-US" sz="1600" b="1" dirty="0" smtClean="0">
                <a:solidFill>
                  <a:schemeClr val="tx1"/>
                </a:solidFill>
                <a:latin typeface="ＭＳ ゴシック" panose="020B0609070205080204" pitchFamily="49" charset="-128"/>
                <a:ea typeface="ＭＳ ゴシック" panose="020B0609070205080204" pitchFamily="49" charset="-128"/>
              </a:rPr>
              <a:t>２．構成：会議は，内閣総理大臣，内閣官房長官及び文部科学大臣兼教育再生担当大臣並びに</a:t>
            </a:r>
            <a:endParaRPr lang="en-US" altLang="ja-JP" sz="1600" b="1" dirty="0" smtClean="0">
              <a:solidFill>
                <a:schemeClr val="tx1"/>
              </a:solidFill>
              <a:latin typeface="ＭＳ ゴシック" panose="020B0609070205080204" pitchFamily="49" charset="-128"/>
              <a:ea typeface="ＭＳ ゴシック" panose="020B0609070205080204" pitchFamily="49" charset="-128"/>
            </a:endParaRPr>
          </a:p>
          <a:p>
            <a:pPr algn="l">
              <a:lnSpc>
                <a:spcPts val="1700"/>
              </a:lnSpc>
              <a:buFontTx/>
              <a:buNone/>
            </a:pPr>
            <a:r>
              <a:rPr lang="ja-JP" altLang="en-US" sz="1600" b="1" dirty="0">
                <a:solidFill>
                  <a:schemeClr val="tx1"/>
                </a:solidFill>
                <a:latin typeface="ＭＳ ゴシック" panose="020B0609070205080204" pitchFamily="49" charset="-128"/>
                <a:ea typeface="ＭＳ ゴシック" panose="020B0609070205080204" pitchFamily="49" charset="-128"/>
              </a:rPr>
              <a:t>　</a:t>
            </a:r>
            <a:r>
              <a:rPr lang="ja-JP" altLang="en-US" sz="1600" b="1" dirty="0" smtClean="0">
                <a:solidFill>
                  <a:schemeClr val="tx1"/>
                </a:solidFill>
                <a:latin typeface="ＭＳ ゴシック" panose="020B0609070205080204" pitchFamily="49" charset="-128"/>
                <a:ea typeface="ＭＳ ゴシック" panose="020B0609070205080204" pitchFamily="49" charset="-128"/>
              </a:rPr>
              <a:t>　　　　有識者により構成し，内閣総理大臣が開催。</a:t>
            </a:r>
          </a:p>
          <a:p>
            <a:pPr algn="l">
              <a:lnSpc>
                <a:spcPts val="1700"/>
              </a:lnSpc>
              <a:buFontTx/>
              <a:buNone/>
            </a:pPr>
            <a:endParaRPr lang="en-US" altLang="ja-JP" sz="1600" dirty="0" smtClean="0">
              <a:solidFill>
                <a:schemeClr val="tx1"/>
              </a:solidFill>
              <a:latin typeface="ＭＳ ゴシック" panose="020B0609070205080204" pitchFamily="49" charset="-128"/>
              <a:ea typeface="ＭＳ ゴシック" panose="020B0609070205080204" pitchFamily="49" charset="-128"/>
            </a:endParaRPr>
          </a:p>
          <a:p>
            <a:pPr algn="l">
              <a:lnSpc>
                <a:spcPts val="1700"/>
              </a:lnSpc>
              <a:buFontTx/>
              <a:buNone/>
            </a:pPr>
            <a:r>
              <a:rPr lang="ja-JP" altLang="en-US" sz="1600" b="1" dirty="0" smtClean="0">
                <a:solidFill>
                  <a:schemeClr val="tx1"/>
                </a:solidFill>
                <a:latin typeface="ＭＳ ゴシック" panose="020B0609070205080204" pitchFamily="49" charset="-128"/>
                <a:ea typeface="ＭＳ ゴシック" panose="020B0609070205080204" pitchFamily="49" charset="-128"/>
              </a:rPr>
              <a:t>（有識者）　座長，副座長など，合計 </a:t>
            </a:r>
            <a:r>
              <a:rPr lang="en-US" altLang="ja-JP" sz="1600" b="1" dirty="0" smtClean="0">
                <a:solidFill>
                  <a:schemeClr val="tx1"/>
                </a:solidFill>
                <a:latin typeface="ＭＳ ゴシック" panose="020B0609070205080204" pitchFamily="49" charset="-128"/>
                <a:ea typeface="ＭＳ ゴシック" panose="020B0609070205080204" pitchFamily="49" charset="-128"/>
              </a:rPr>
              <a:t>16 </a:t>
            </a:r>
            <a:r>
              <a:rPr lang="ja-JP" altLang="en-US" sz="1600" b="1" dirty="0" smtClean="0">
                <a:solidFill>
                  <a:schemeClr val="tx1"/>
                </a:solidFill>
                <a:latin typeface="ＭＳ ゴシック" panose="020B0609070205080204" pitchFamily="49" charset="-128"/>
                <a:ea typeface="ＭＳ ゴシック" panose="020B0609070205080204" pitchFamily="49" charset="-128"/>
              </a:rPr>
              <a:t>人</a:t>
            </a:r>
            <a:endParaRPr lang="en-US" altLang="ja-JP" sz="1600" b="1" dirty="0" smtClean="0">
              <a:solidFill>
                <a:schemeClr val="tx1"/>
              </a:solidFill>
              <a:latin typeface="ＭＳ ゴシック" panose="020B0609070205080204" pitchFamily="49" charset="-128"/>
              <a:ea typeface="ＭＳ ゴシック" panose="020B0609070205080204" pitchFamily="49" charset="-128"/>
            </a:endParaRPr>
          </a:p>
          <a:p>
            <a:pPr algn="l">
              <a:lnSpc>
                <a:spcPts val="1700"/>
              </a:lnSpc>
              <a:buFontTx/>
              <a:buNone/>
            </a:pPr>
            <a:r>
              <a:rPr lang="ja-JP" altLang="en-US" sz="1600" b="1" dirty="0" smtClean="0">
                <a:solidFill>
                  <a:schemeClr val="tx1"/>
                </a:solidFill>
                <a:latin typeface="ＭＳ ゴシック" panose="020B0609070205080204" pitchFamily="49" charset="-128"/>
                <a:ea typeface="ＭＳ ゴシック" panose="020B0609070205080204" pitchFamily="49" charset="-128"/>
              </a:rPr>
              <a:t>　　座　長：鎌田 薫  早稲田大学総長</a:t>
            </a:r>
            <a:endParaRPr lang="en-US" altLang="ja-JP" sz="1600" b="1" dirty="0" smtClean="0">
              <a:solidFill>
                <a:schemeClr val="tx1"/>
              </a:solidFill>
              <a:latin typeface="ＭＳ ゴシック" panose="020B0609070205080204" pitchFamily="49" charset="-128"/>
              <a:ea typeface="ＭＳ ゴシック" panose="020B0609070205080204" pitchFamily="49" charset="-128"/>
            </a:endParaRPr>
          </a:p>
          <a:p>
            <a:pPr algn="l">
              <a:lnSpc>
                <a:spcPts val="1700"/>
              </a:lnSpc>
              <a:buFontTx/>
              <a:buNone/>
            </a:pPr>
            <a:r>
              <a:rPr lang="ja-JP" altLang="en-US" sz="1600" b="1" dirty="0" smtClean="0">
                <a:solidFill>
                  <a:schemeClr val="tx1"/>
                </a:solidFill>
                <a:latin typeface="ＭＳ ゴシック" panose="020B0609070205080204" pitchFamily="49" charset="-128"/>
                <a:ea typeface="ＭＳ ゴシック" panose="020B0609070205080204" pitchFamily="49" charset="-128"/>
              </a:rPr>
              <a:t>　　副座長：佃 和夫  三菱重工業株式会社相談役</a:t>
            </a:r>
            <a:endParaRPr lang="en-US" altLang="ja-JP" sz="1600" dirty="0" smtClean="0">
              <a:solidFill>
                <a:schemeClr val="tx1"/>
              </a:solidFill>
              <a:latin typeface="ＭＳ ゴシック" pitchFamily="49" charset="-128"/>
              <a:ea typeface="ＭＳ ゴシック" pitchFamily="49" charset="-128"/>
            </a:endParaRPr>
          </a:p>
          <a:p>
            <a:pPr algn="l">
              <a:lnSpc>
                <a:spcPts val="1700"/>
              </a:lnSpc>
              <a:buFontTx/>
              <a:buNone/>
            </a:pPr>
            <a:endParaRPr lang="en-US" altLang="ja-JP" sz="1500" dirty="0" smtClean="0">
              <a:solidFill>
                <a:schemeClr val="tx1"/>
              </a:solidFill>
              <a:latin typeface="ＭＳ ゴシック" pitchFamily="49" charset="-128"/>
              <a:ea typeface="ＭＳ ゴシック" pitchFamily="49" charset="-128"/>
            </a:endParaRPr>
          </a:p>
          <a:p>
            <a:pPr algn="l">
              <a:lnSpc>
                <a:spcPts val="1700"/>
              </a:lnSpc>
              <a:buFontTx/>
              <a:buNone/>
            </a:pPr>
            <a:r>
              <a:rPr lang="en-US" altLang="ja-JP" sz="1500" dirty="0" smtClean="0">
                <a:solidFill>
                  <a:schemeClr val="tx1"/>
                </a:solidFill>
                <a:latin typeface="ＭＳ ゴシック" pitchFamily="49" charset="-128"/>
                <a:ea typeface="ＭＳ ゴシック" pitchFamily="49" charset="-128"/>
              </a:rPr>
              <a:t>25</a:t>
            </a:r>
            <a:r>
              <a:rPr lang="ja-JP" altLang="en-US" sz="1500" dirty="0" smtClean="0">
                <a:solidFill>
                  <a:schemeClr val="tx1"/>
                </a:solidFill>
                <a:latin typeface="ＭＳ ゴシック" panose="020B0609070205080204" pitchFamily="49" charset="-128"/>
                <a:ea typeface="ＭＳ ゴシック" panose="020B0609070205080204" pitchFamily="49" charset="-128"/>
              </a:rPr>
              <a:t>年１月</a:t>
            </a:r>
            <a:r>
              <a:rPr lang="en-US" altLang="ja-JP" sz="1500" dirty="0" smtClean="0">
                <a:solidFill>
                  <a:schemeClr val="tx1"/>
                </a:solidFill>
                <a:latin typeface="ＭＳ ゴシック" panose="020B0609070205080204" pitchFamily="49" charset="-128"/>
                <a:ea typeface="ＭＳ ゴシック" panose="020B0609070205080204" pitchFamily="49" charset="-128"/>
              </a:rPr>
              <a:t>15</a:t>
            </a:r>
            <a:r>
              <a:rPr lang="ja-JP" altLang="en-US" sz="1500" dirty="0" smtClean="0">
                <a:solidFill>
                  <a:schemeClr val="tx1"/>
                </a:solidFill>
                <a:latin typeface="ＭＳ ゴシック" panose="020B0609070205080204" pitchFamily="49" charset="-128"/>
                <a:ea typeface="ＭＳ ゴシック" panose="020B0609070205080204" pitchFamily="49" charset="-128"/>
              </a:rPr>
              <a:t>日　　教育再生実行会議の開催について閣議決定</a:t>
            </a:r>
            <a:endParaRPr lang="en-US" altLang="ja-JP" sz="1500" dirty="0" smtClean="0">
              <a:solidFill>
                <a:schemeClr val="tx1"/>
              </a:solidFill>
              <a:latin typeface="ＭＳ ゴシック" panose="020B0609070205080204" pitchFamily="49" charset="-128"/>
              <a:ea typeface="ＭＳ ゴシック" panose="020B0609070205080204" pitchFamily="49" charset="-128"/>
            </a:endParaRPr>
          </a:p>
          <a:p>
            <a:pPr algn="l">
              <a:lnSpc>
                <a:spcPts val="1700"/>
              </a:lnSpc>
              <a:buFontTx/>
              <a:buNone/>
            </a:pPr>
            <a:r>
              <a:rPr lang="ja-JP" altLang="en-US" sz="1500" dirty="0" smtClean="0">
                <a:solidFill>
                  <a:schemeClr val="tx1"/>
                </a:solidFill>
                <a:latin typeface="ＭＳ ゴシック" panose="020B0609070205080204" pitchFamily="49" charset="-128"/>
                <a:ea typeface="ＭＳ ゴシック" panose="020B0609070205080204" pitchFamily="49" charset="-128"/>
              </a:rPr>
              <a:t>　　２月</a:t>
            </a:r>
            <a:r>
              <a:rPr lang="en-US" altLang="ja-JP" sz="1500" dirty="0" smtClean="0">
                <a:solidFill>
                  <a:schemeClr val="tx1"/>
                </a:solidFill>
                <a:latin typeface="ＭＳ ゴシック" panose="020B0609070205080204" pitchFamily="49" charset="-128"/>
                <a:ea typeface="ＭＳ ゴシック" panose="020B0609070205080204" pitchFamily="49" charset="-128"/>
              </a:rPr>
              <a:t>26</a:t>
            </a:r>
            <a:r>
              <a:rPr lang="ja-JP" altLang="en-US" sz="1500" dirty="0" smtClean="0">
                <a:solidFill>
                  <a:schemeClr val="tx1"/>
                </a:solidFill>
                <a:latin typeface="ＭＳ ゴシック" panose="020B0609070205080204" pitchFamily="49" charset="-128"/>
                <a:ea typeface="ＭＳ ゴシック" panose="020B0609070205080204" pitchFamily="49" charset="-128"/>
              </a:rPr>
              <a:t>日　　第一次提言「いじめの問題等への対応について」</a:t>
            </a:r>
          </a:p>
          <a:p>
            <a:pPr algn="l">
              <a:lnSpc>
                <a:spcPts val="1700"/>
              </a:lnSpc>
              <a:buFontTx/>
              <a:buNone/>
            </a:pPr>
            <a:r>
              <a:rPr lang="ja-JP" altLang="en-US" sz="1500" dirty="0" smtClean="0">
                <a:solidFill>
                  <a:schemeClr val="tx1"/>
                </a:solidFill>
                <a:latin typeface="ＭＳ ゴシック" panose="020B0609070205080204" pitchFamily="49" charset="-128"/>
                <a:ea typeface="ＭＳ ゴシック" panose="020B0609070205080204" pitchFamily="49" charset="-128"/>
              </a:rPr>
              <a:t>　　４月</a:t>
            </a:r>
            <a:r>
              <a:rPr lang="en-US" altLang="ja-JP" sz="1500" dirty="0" smtClean="0">
                <a:solidFill>
                  <a:schemeClr val="tx1"/>
                </a:solidFill>
                <a:latin typeface="ＭＳ ゴシック" panose="020B0609070205080204" pitchFamily="49" charset="-128"/>
                <a:ea typeface="ＭＳ ゴシック" panose="020B0609070205080204" pitchFamily="49" charset="-128"/>
              </a:rPr>
              <a:t>15</a:t>
            </a:r>
            <a:r>
              <a:rPr lang="ja-JP" altLang="en-US" sz="1500" dirty="0" smtClean="0">
                <a:solidFill>
                  <a:schemeClr val="tx1"/>
                </a:solidFill>
                <a:latin typeface="ＭＳ ゴシック" panose="020B0609070205080204" pitchFamily="49" charset="-128"/>
                <a:ea typeface="ＭＳ ゴシック" panose="020B0609070205080204" pitchFamily="49" charset="-128"/>
              </a:rPr>
              <a:t>日　　第二次提言「教育委員会制度等の在り方について」</a:t>
            </a:r>
          </a:p>
          <a:p>
            <a:pPr algn="l">
              <a:lnSpc>
                <a:spcPts val="1700"/>
              </a:lnSpc>
              <a:buFontTx/>
              <a:buNone/>
            </a:pPr>
            <a:r>
              <a:rPr lang="ja-JP" altLang="en-US" sz="1500" dirty="0" smtClean="0">
                <a:solidFill>
                  <a:schemeClr val="tx1"/>
                </a:solidFill>
                <a:latin typeface="ＭＳ ゴシック" panose="020B0609070205080204" pitchFamily="49" charset="-128"/>
                <a:ea typeface="ＭＳ ゴシック" panose="020B0609070205080204" pitchFamily="49" charset="-128"/>
              </a:rPr>
              <a:t>　　５月</a:t>
            </a:r>
            <a:r>
              <a:rPr lang="en-US" altLang="ja-JP" sz="1500" dirty="0" smtClean="0">
                <a:solidFill>
                  <a:schemeClr val="tx1"/>
                </a:solidFill>
                <a:latin typeface="ＭＳ ゴシック" panose="020B0609070205080204" pitchFamily="49" charset="-128"/>
                <a:ea typeface="ＭＳ ゴシック" panose="020B0609070205080204" pitchFamily="49" charset="-128"/>
              </a:rPr>
              <a:t>18</a:t>
            </a:r>
            <a:r>
              <a:rPr lang="ja-JP" altLang="en-US" sz="1500" dirty="0" smtClean="0">
                <a:solidFill>
                  <a:schemeClr val="tx1"/>
                </a:solidFill>
                <a:latin typeface="ＭＳ ゴシック" panose="020B0609070205080204" pitchFamily="49" charset="-128"/>
                <a:ea typeface="ＭＳ ゴシック" panose="020B0609070205080204" pitchFamily="49" charset="-128"/>
              </a:rPr>
              <a:t>日　　第三次提言「これからの大学教育等の在り方について」</a:t>
            </a:r>
          </a:p>
          <a:p>
            <a:pPr algn="l">
              <a:lnSpc>
                <a:spcPts val="1700"/>
              </a:lnSpc>
              <a:buFontTx/>
              <a:buNone/>
            </a:pPr>
            <a:r>
              <a:rPr lang="ja-JP" altLang="en-US" sz="1500" dirty="0" smtClean="0">
                <a:solidFill>
                  <a:schemeClr val="tx1"/>
                </a:solidFill>
                <a:latin typeface="ＭＳ ゴシック" panose="020B0609070205080204" pitchFamily="49" charset="-128"/>
                <a:ea typeface="ＭＳ ゴシック" panose="020B0609070205080204" pitchFamily="49" charset="-128"/>
              </a:rPr>
              <a:t>　　</a:t>
            </a:r>
            <a:r>
              <a:rPr lang="en-US" altLang="ja-JP" sz="1500" dirty="0" smtClean="0">
                <a:solidFill>
                  <a:schemeClr val="tx1"/>
                </a:solidFill>
                <a:latin typeface="ＭＳ ゴシック" panose="020B0609070205080204" pitchFamily="49" charset="-128"/>
                <a:ea typeface="ＭＳ ゴシック" panose="020B0609070205080204" pitchFamily="49" charset="-128"/>
              </a:rPr>
              <a:t>10</a:t>
            </a:r>
            <a:r>
              <a:rPr lang="ja-JP" altLang="en-US" sz="1500" dirty="0" smtClean="0">
                <a:solidFill>
                  <a:schemeClr val="tx1"/>
                </a:solidFill>
                <a:latin typeface="ＭＳ ゴシック" panose="020B0609070205080204" pitchFamily="49" charset="-128"/>
                <a:ea typeface="ＭＳ ゴシック" panose="020B0609070205080204" pitchFamily="49" charset="-128"/>
              </a:rPr>
              <a:t>月</a:t>
            </a:r>
            <a:r>
              <a:rPr lang="en-US" altLang="ja-JP" sz="1500" dirty="0" smtClean="0">
                <a:solidFill>
                  <a:schemeClr val="tx1"/>
                </a:solidFill>
                <a:latin typeface="ＭＳ ゴシック" panose="020B0609070205080204" pitchFamily="49" charset="-128"/>
                <a:ea typeface="ＭＳ ゴシック" panose="020B0609070205080204" pitchFamily="49" charset="-128"/>
              </a:rPr>
              <a:t>31</a:t>
            </a:r>
            <a:r>
              <a:rPr lang="ja-JP" altLang="en-US" sz="1500" dirty="0" smtClean="0">
                <a:solidFill>
                  <a:schemeClr val="tx1"/>
                </a:solidFill>
                <a:latin typeface="ＭＳ ゴシック" panose="020B0609070205080204" pitchFamily="49" charset="-128"/>
                <a:ea typeface="ＭＳ ゴシック" panose="020B0609070205080204" pitchFamily="49" charset="-128"/>
              </a:rPr>
              <a:t>日　　第四次提言「高等学校教育と大学教育の接続・大学入学者選抜の在り方について」</a:t>
            </a:r>
            <a:endParaRPr lang="en-US" altLang="ja-JP" sz="1500" dirty="0" smtClean="0">
              <a:solidFill>
                <a:schemeClr val="tx1"/>
              </a:solidFill>
              <a:latin typeface="ＭＳ ゴシック" panose="020B0609070205080204" pitchFamily="49" charset="-128"/>
              <a:ea typeface="ＭＳ ゴシック" panose="020B0609070205080204" pitchFamily="49" charset="-128"/>
            </a:endParaRPr>
          </a:p>
          <a:p>
            <a:pPr algn="l">
              <a:lnSpc>
                <a:spcPts val="1700"/>
              </a:lnSpc>
              <a:buFontTx/>
              <a:buNone/>
            </a:pPr>
            <a:r>
              <a:rPr lang="en-US" altLang="ja-JP" sz="1500" dirty="0" smtClean="0">
                <a:solidFill>
                  <a:schemeClr val="tx1"/>
                </a:solidFill>
                <a:latin typeface="ＭＳ ゴシック" panose="020B0609070205080204" pitchFamily="49" charset="-128"/>
                <a:ea typeface="ＭＳ ゴシック" panose="020B0609070205080204" pitchFamily="49" charset="-128"/>
              </a:rPr>
              <a:t>26</a:t>
            </a:r>
            <a:r>
              <a:rPr lang="ja-JP" altLang="en-US" sz="1500" dirty="0" smtClean="0">
                <a:solidFill>
                  <a:schemeClr val="tx1"/>
                </a:solidFill>
                <a:latin typeface="ＭＳ ゴシック" panose="020B0609070205080204" pitchFamily="49" charset="-128"/>
                <a:ea typeface="ＭＳ ゴシック" panose="020B0609070205080204" pitchFamily="49" charset="-128"/>
              </a:rPr>
              <a:t>年７月３日　　第五次提言「今後の学制等の在り方について」</a:t>
            </a:r>
            <a:endParaRPr lang="en-US" altLang="ja-JP" sz="1500" dirty="0" smtClean="0">
              <a:solidFill>
                <a:schemeClr val="tx1"/>
              </a:solidFill>
              <a:latin typeface="ＭＳ ゴシック" panose="020B0609070205080204" pitchFamily="49" charset="-128"/>
              <a:ea typeface="ＭＳ ゴシック" panose="020B0609070205080204" pitchFamily="49" charset="-128"/>
            </a:endParaRPr>
          </a:p>
          <a:p>
            <a:pPr algn="l">
              <a:lnSpc>
                <a:spcPts val="1700"/>
              </a:lnSpc>
              <a:buFontTx/>
              <a:buNone/>
            </a:pPr>
            <a:r>
              <a:rPr lang="en-US" altLang="ja-JP" sz="1500" dirty="0" smtClean="0">
                <a:solidFill>
                  <a:schemeClr val="tx1"/>
                </a:solidFill>
                <a:latin typeface="ＭＳ ゴシック" panose="020B0609070205080204" pitchFamily="49" charset="-128"/>
                <a:ea typeface="ＭＳ ゴシック" panose="020B0609070205080204" pitchFamily="49" charset="-128"/>
              </a:rPr>
              <a:t>27</a:t>
            </a:r>
            <a:r>
              <a:rPr lang="ja-JP" altLang="en-US" sz="1500" dirty="0" smtClean="0">
                <a:solidFill>
                  <a:schemeClr val="tx1"/>
                </a:solidFill>
                <a:latin typeface="ＭＳ ゴシック" panose="020B0609070205080204" pitchFamily="49" charset="-128"/>
                <a:ea typeface="ＭＳ ゴシック" panose="020B0609070205080204" pitchFamily="49" charset="-128"/>
              </a:rPr>
              <a:t>年３月４日　　第六次提言「「学び続ける」社会、全員参加型社会、地方創生を実現する教育の</a:t>
            </a:r>
            <a:endParaRPr lang="en-US" altLang="ja-JP" sz="1500" dirty="0" smtClean="0">
              <a:solidFill>
                <a:schemeClr val="tx1"/>
              </a:solidFill>
              <a:latin typeface="ＭＳ ゴシック" panose="020B0609070205080204" pitchFamily="49" charset="-128"/>
              <a:ea typeface="ＭＳ ゴシック" panose="020B0609070205080204" pitchFamily="49" charset="-128"/>
            </a:endParaRPr>
          </a:p>
          <a:p>
            <a:pPr algn="l">
              <a:lnSpc>
                <a:spcPts val="1700"/>
              </a:lnSpc>
              <a:buFontTx/>
              <a:buNone/>
            </a:pPr>
            <a:r>
              <a:rPr lang="ja-JP" altLang="en-US" sz="1500" dirty="0">
                <a:solidFill>
                  <a:schemeClr val="tx1"/>
                </a:solidFill>
                <a:latin typeface="ＭＳ ゴシック" panose="020B0609070205080204" pitchFamily="49" charset="-128"/>
                <a:ea typeface="ＭＳ ゴシック" panose="020B0609070205080204" pitchFamily="49" charset="-128"/>
              </a:rPr>
              <a:t>　</a:t>
            </a:r>
            <a:r>
              <a:rPr lang="ja-JP" altLang="en-US" sz="1500" dirty="0" smtClean="0">
                <a:solidFill>
                  <a:schemeClr val="tx1"/>
                </a:solidFill>
                <a:latin typeface="ＭＳ ゴシック" panose="020B0609070205080204" pitchFamily="49" charset="-128"/>
                <a:ea typeface="ＭＳ ゴシック" panose="020B0609070205080204" pitchFamily="49" charset="-128"/>
              </a:rPr>
              <a:t>　　　　　　　　　　　　　在り方について」</a:t>
            </a:r>
            <a:endParaRPr lang="en-US" altLang="ja-JP" sz="1500" dirty="0" smtClean="0">
              <a:solidFill>
                <a:schemeClr val="tx1"/>
              </a:solidFill>
              <a:latin typeface="ＭＳ ゴシック" panose="020B0609070205080204" pitchFamily="49" charset="-128"/>
              <a:ea typeface="ＭＳ ゴシック" panose="020B0609070205080204" pitchFamily="49" charset="-128"/>
            </a:endParaRPr>
          </a:p>
          <a:p>
            <a:pPr algn="l">
              <a:lnSpc>
                <a:spcPts val="1700"/>
              </a:lnSpc>
              <a:buFontTx/>
              <a:buNone/>
            </a:pPr>
            <a:r>
              <a:rPr lang="ja-JP" altLang="en-US" sz="1500" dirty="0">
                <a:solidFill>
                  <a:schemeClr val="tx1"/>
                </a:solidFill>
                <a:latin typeface="ＭＳ ゴシック" panose="020B0609070205080204" pitchFamily="49" charset="-128"/>
                <a:ea typeface="ＭＳ ゴシック" panose="020B0609070205080204" pitchFamily="49" charset="-128"/>
              </a:rPr>
              <a:t>　</a:t>
            </a:r>
            <a:r>
              <a:rPr lang="ja-JP" altLang="en-US" sz="1500" dirty="0" smtClean="0">
                <a:solidFill>
                  <a:schemeClr val="tx1"/>
                </a:solidFill>
                <a:latin typeface="ＭＳ ゴシック" panose="020B0609070205080204" pitchFamily="49" charset="-128"/>
                <a:ea typeface="ＭＳ ゴシック" panose="020B0609070205080204" pitchFamily="49" charset="-128"/>
              </a:rPr>
              <a:t>　５月</a:t>
            </a:r>
            <a:r>
              <a:rPr lang="en-US" altLang="ja-JP" sz="1500" dirty="0" smtClean="0">
                <a:solidFill>
                  <a:schemeClr val="tx1"/>
                </a:solidFill>
                <a:latin typeface="ＭＳ ゴシック" panose="020B0609070205080204" pitchFamily="49" charset="-128"/>
                <a:ea typeface="ＭＳ ゴシック" panose="020B0609070205080204" pitchFamily="49" charset="-128"/>
              </a:rPr>
              <a:t>14</a:t>
            </a:r>
            <a:r>
              <a:rPr lang="ja-JP" altLang="en-US" sz="1500" dirty="0" smtClean="0">
                <a:solidFill>
                  <a:schemeClr val="tx1"/>
                </a:solidFill>
                <a:latin typeface="ＭＳ ゴシック" panose="020B0609070205080204" pitchFamily="49" charset="-128"/>
                <a:ea typeface="ＭＳ ゴシック" panose="020B0609070205080204" pitchFamily="49" charset="-128"/>
              </a:rPr>
              <a:t>日　　第七次提言「これからの時代に求められる資質・能力と、それを培う教育、教師の</a:t>
            </a:r>
            <a:endParaRPr lang="en-US" altLang="ja-JP" sz="1500" dirty="0" smtClean="0">
              <a:solidFill>
                <a:schemeClr val="tx1"/>
              </a:solidFill>
              <a:latin typeface="ＭＳ ゴシック" panose="020B0609070205080204" pitchFamily="49" charset="-128"/>
              <a:ea typeface="ＭＳ ゴシック" panose="020B0609070205080204" pitchFamily="49" charset="-128"/>
            </a:endParaRPr>
          </a:p>
          <a:p>
            <a:pPr algn="l">
              <a:lnSpc>
                <a:spcPts val="1700"/>
              </a:lnSpc>
              <a:buFontTx/>
              <a:buNone/>
            </a:pPr>
            <a:r>
              <a:rPr lang="ja-JP" altLang="en-US" sz="1500" dirty="0">
                <a:solidFill>
                  <a:schemeClr val="tx1"/>
                </a:solidFill>
                <a:latin typeface="ＭＳ ゴシック" panose="020B0609070205080204" pitchFamily="49" charset="-128"/>
                <a:ea typeface="ＭＳ ゴシック" panose="020B0609070205080204" pitchFamily="49" charset="-128"/>
              </a:rPr>
              <a:t>　</a:t>
            </a:r>
            <a:r>
              <a:rPr lang="ja-JP" altLang="en-US" sz="1500" dirty="0" smtClean="0">
                <a:solidFill>
                  <a:schemeClr val="tx1"/>
                </a:solidFill>
                <a:latin typeface="ＭＳ ゴシック" panose="020B0609070205080204" pitchFamily="49" charset="-128"/>
                <a:ea typeface="ＭＳ ゴシック" panose="020B0609070205080204" pitchFamily="49" charset="-128"/>
              </a:rPr>
              <a:t>　　　　　　　　　　　　　在り方について」</a:t>
            </a:r>
            <a:endParaRPr lang="en-US" altLang="ja-JP" sz="1500" dirty="0" smtClean="0">
              <a:solidFill>
                <a:schemeClr val="tx1"/>
              </a:solidFill>
              <a:latin typeface="ＭＳ ゴシック" panose="020B0609070205080204" pitchFamily="49" charset="-128"/>
              <a:ea typeface="ＭＳ ゴシック" panose="020B0609070205080204" pitchFamily="49" charset="-128"/>
            </a:endParaRPr>
          </a:p>
          <a:p>
            <a:pPr algn="l">
              <a:lnSpc>
                <a:spcPts val="1700"/>
              </a:lnSpc>
              <a:buFontTx/>
              <a:buNone/>
            </a:pPr>
            <a:r>
              <a:rPr lang="ja-JP" altLang="en-US" sz="1500" dirty="0">
                <a:solidFill>
                  <a:schemeClr val="tx1"/>
                </a:solidFill>
                <a:latin typeface="ＭＳ ゴシック" panose="020B0609070205080204" pitchFamily="49" charset="-128"/>
                <a:ea typeface="ＭＳ ゴシック" panose="020B0609070205080204" pitchFamily="49" charset="-128"/>
              </a:rPr>
              <a:t>　</a:t>
            </a:r>
            <a:r>
              <a:rPr lang="ja-JP" altLang="en-US" sz="1500" dirty="0" smtClean="0">
                <a:solidFill>
                  <a:schemeClr val="tx1"/>
                </a:solidFill>
                <a:latin typeface="ＭＳ ゴシック" panose="020B0609070205080204" pitchFamily="49" charset="-128"/>
                <a:ea typeface="ＭＳ ゴシック" panose="020B0609070205080204" pitchFamily="49" charset="-128"/>
              </a:rPr>
              <a:t>　７月８日　　第八次提言「教育立国実現のための教育投資・教育財源の在り方について」</a:t>
            </a:r>
            <a:endParaRPr lang="en-US" altLang="ja-JP" sz="15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52041007"/>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3679"/>
            <a:ext cx="9144000" cy="4194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0" y="28214"/>
            <a:ext cx="9144000" cy="400110"/>
          </a:xfrm>
          <a:prstGeom prst="rect">
            <a:avLst/>
          </a:prstGeom>
          <a:noFill/>
        </p:spPr>
        <p:txBody>
          <a:bodyPr wrap="square" rtlCol="0">
            <a:spAutoFit/>
          </a:bodyPr>
          <a:lstStyle/>
          <a:p>
            <a:pPr algn="ctr"/>
            <a:r>
              <a:rPr kumimoji="1"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教育再生実行会議　第三次提言</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スライド番号プレースホルダー 10"/>
          <p:cNvSpPr>
            <a:spLocks noGrp="1"/>
          </p:cNvSpPr>
          <p:nvPr>
            <p:ph type="sldNum" sz="quarter" idx="12"/>
          </p:nvPr>
        </p:nvSpPr>
        <p:spPr>
          <a:xfrm>
            <a:off x="7032747" y="6574763"/>
            <a:ext cx="2133600" cy="365125"/>
          </a:xfrm>
        </p:spPr>
        <p:txBody>
          <a:bodyPr/>
          <a:lstStyle/>
          <a:p>
            <a:fld id="{973FA57C-AB59-4833-AF31-95C44D5249F2}" type="slidenum">
              <a:rPr kumimoji="1" lang="ja-JP" altLang="en-US" sz="1400" i="1"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6</a:t>
            </a:fld>
            <a:endParaRPr kumimoji="1" lang="ja-JP" altLang="en-US" sz="1400" i="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1"/>
          <p:cNvSpPr txBox="1">
            <a:spLocks noChangeArrowheads="1"/>
          </p:cNvSpPr>
          <p:nvPr/>
        </p:nvSpPr>
        <p:spPr bwMode="auto">
          <a:xfrm>
            <a:off x="34963" y="590031"/>
            <a:ext cx="100806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4025" eaLnBrk="0" hangingPunct="0">
              <a:spcBef>
                <a:spcPct val="20000"/>
              </a:spcBef>
              <a:buChar char="•"/>
              <a:defRPr kumimoji="1" sz="3200">
                <a:solidFill>
                  <a:schemeClr val="tx1"/>
                </a:solidFill>
                <a:latin typeface="HGPｺﾞｼｯｸM" pitchFamily="50" charset="-128"/>
                <a:ea typeface="HGPｺﾞｼｯｸM" pitchFamily="50" charset="-128"/>
              </a:defRPr>
            </a:lvl1pPr>
            <a:lvl2pPr marL="742950" indent="-285750" defTabSz="454025" eaLnBrk="0" hangingPunct="0">
              <a:spcBef>
                <a:spcPct val="20000"/>
              </a:spcBef>
              <a:buChar char="–"/>
              <a:defRPr kumimoji="1" sz="2800">
                <a:solidFill>
                  <a:schemeClr val="tx1"/>
                </a:solidFill>
                <a:latin typeface="HGPｺﾞｼｯｸM" pitchFamily="50" charset="-128"/>
                <a:ea typeface="HGPｺﾞｼｯｸM" pitchFamily="50" charset="-128"/>
              </a:defRPr>
            </a:lvl2pPr>
            <a:lvl3pPr marL="1143000" indent="-228600" defTabSz="454025" eaLnBrk="0" hangingPunct="0">
              <a:spcBef>
                <a:spcPct val="20000"/>
              </a:spcBef>
              <a:buChar char="•"/>
              <a:defRPr kumimoji="1" sz="2400">
                <a:solidFill>
                  <a:schemeClr val="tx1"/>
                </a:solidFill>
                <a:latin typeface="HGPｺﾞｼｯｸM" pitchFamily="50" charset="-128"/>
                <a:ea typeface="HGPｺﾞｼｯｸM" pitchFamily="50" charset="-128"/>
              </a:defRPr>
            </a:lvl3pPr>
            <a:lvl4pPr marL="1600200" indent="-228600" defTabSz="454025" eaLnBrk="0" hangingPunct="0">
              <a:spcBef>
                <a:spcPct val="20000"/>
              </a:spcBef>
              <a:buChar char="–"/>
              <a:defRPr kumimoji="1" sz="2000">
                <a:solidFill>
                  <a:schemeClr val="tx1"/>
                </a:solidFill>
                <a:latin typeface="HGPｺﾞｼｯｸM" pitchFamily="50" charset="-128"/>
                <a:ea typeface="HGPｺﾞｼｯｸM" pitchFamily="50" charset="-128"/>
              </a:defRPr>
            </a:lvl4pPr>
            <a:lvl5pPr marL="2057400" indent="-228600" defTabSz="454025" eaLnBrk="0" hangingPunct="0">
              <a:spcBef>
                <a:spcPct val="20000"/>
              </a:spcBef>
              <a:buChar char="»"/>
              <a:defRPr kumimoji="1" sz="2000">
                <a:solidFill>
                  <a:schemeClr val="tx1"/>
                </a:solidFill>
                <a:latin typeface="HGPｺﾞｼｯｸM" pitchFamily="50" charset="-128"/>
                <a:ea typeface="HGPｺﾞｼｯｸM" pitchFamily="50" charset="-128"/>
              </a:defRPr>
            </a:lvl5pPr>
            <a:lvl6pPr marL="2514600" indent="-228600" defTabSz="454025" eaLnBrk="0" fontAlgn="base" hangingPunct="0">
              <a:spcBef>
                <a:spcPct val="20000"/>
              </a:spcBef>
              <a:spcAft>
                <a:spcPct val="0"/>
              </a:spcAft>
              <a:buChar char="»"/>
              <a:defRPr kumimoji="1" sz="2000">
                <a:solidFill>
                  <a:schemeClr val="tx1"/>
                </a:solidFill>
                <a:latin typeface="HGPｺﾞｼｯｸM" pitchFamily="50" charset="-128"/>
                <a:ea typeface="HGPｺﾞｼｯｸM" pitchFamily="50" charset="-128"/>
              </a:defRPr>
            </a:lvl6pPr>
            <a:lvl7pPr marL="2971800" indent="-228600" defTabSz="454025" eaLnBrk="0" fontAlgn="base" hangingPunct="0">
              <a:spcBef>
                <a:spcPct val="20000"/>
              </a:spcBef>
              <a:spcAft>
                <a:spcPct val="0"/>
              </a:spcAft>
              <a:buChar char="»"/>
              <a:defRPr kumimoji="1" sz="2000">
                <a:solidFill>
                  <a:schemeClr val="tx1"/>
                </a:solidFill>
                <a:latin typeface="HGPｺﾞｼｯｸM" pitchFamily="50" charset="-128"/>
                <a:ea typeface="HGPｺﾞｼｯｸM" pitchFamily="50" charset="-128"/>
              </a:defRPr>
            </a:lvl7pPr>
            <a:lvl8pPr marL="3429000" indent="-228600" defTabSz="454025" eaLnBrk="0" fontAlgn="base" hangingPunct="0">
              <a:spcBef>
                <a:spcPct val="20000"/>
              </a:spcBef>
              <a:spcAft>
                <a:spcPct val="0"/>
              </a:spcAft>
              <a:buChar char="»"/>
              <a:defRPr kumimoji="1" sz="2000">
                <a:solidFill>
                  <a:schemeClr val="tx1"/>
                </a:solidFill>
                <a:latin typeface="HGPｺﾞｼｯｸM" pitchFamily="50" charset="-128"/>
                <a:ea typeface="HGPｺﾞｼｯｸM" pitchFamily="50" charset="-128"/>
              </a:defRPr>
            </a:lvl8pPr>
            <a:lvl9pPr marL="3886200" indent="-228600" defTabSz="454025" eaLnBrk="0" fontAlgn="base" hangingPunct="0">
              <a:spcBef>
                <a:spcPct val="20000"/>
              </a:spcBef>
              <a:spcAft>
                <a:spcPct val="0"/>
              </a:spcAft>
              <a:buChar char="»"/>
              <a:defRPr kumimoji="1" sz="2000">
                <a:solidFill>
                  <a:schemeClr val="tx1"/>
                </a:solidFill>
                <a:latin typeface="HGPｺﾞｼｯｸM" pitchFamily="50" charset="-128"/>
                <a:ea typeface="HGPｺﾞｼｯｸM" pitchFamily="50" charset="-128"/>
              </a:defRPr>
            </a:lvl9pPr>
          </a:lstStyle>
          <a:p>
            <a:pPr eaLnBrk="1" hangingPunct="1">
              <a:spcBef>
                <a:spcPct val="0"/>
              </a:spcBef>
              <a:buFontTx/>
              <a:buNone/>
            </a:pPr>
            <a:r>
              <a:rPr lang="ja-JP" altLang="en-US" sz="2200" b="1" dirty="0">
                <a:latin typeface="ＤＦ平成ゴシック体W5" panose="020B0509000000000000" pitchFamily="49" charset="-128"/>
                <a:ea typeface="ＤＦ平成ゴシック体W5" panose="020B0509000000000000" pitchFamily="49" charset="-128"/>
                <a:cs typeface="Meiryo UI" panose="020B0604030504040204" pitchFamily="50" charset="-128"/>
              </a:rPr>
              <a:t>◆</a:t>
            </a:r>
            <a:r>
              <a:rPr lang="ja-JP" altLang="ja-JP" sz="2200" b="1" dirty="0">
                <a:latin typeface="ＤＦ平成ゴシック体W5" panose="020B0509000000000000" pitchFamily="49" charset="-128"/>
                <a:ea typeface="ＤＦ平成ゴシック体W5" panose="020B0509000000000000" pitchFamily="49" charset="-128"/>
                <a:cs typeface="Meiryo UI" panose="020B0604030504040204" pitchFamily="50" charset="-128"/>
              </a:rPr>
              <a:t>これからの大学教育等の在り方について</a:t>
            </a:r>
            <a:endParaRPr lang="en-US" altLang="ja-JP" sz="2200" b="1" dirty="0">
              <a:latin typeface="ＤＦ平成ゴシック体W5" panose="020B0509000000000000" pitchFamily="49" charset="-128"/>
              <a:ea typeface="ＤＦ平成ゴシック体W5" panose="020B0509000000000000" pitchFamily="49" charset="-128"/>
              <a:cs typeface="Meiryo UI" panose="020B0604030504040204" pitchFamily="50" charset="-128"/>
            </a:endParaRPr>
          </a:p>
          <a:p>
            <a:pPr eaLnBrk="1" hangingPunct="1">
              <a:spcBef>
                <a:spcPct val="0"/>
              </a:spcBef>
              <a:buFontTx/>
              <a:buNone/>
            </a:pPr>
            <a:r>
              <a:rPr lang="ja-JP" altLang="en-US" sz="2200" b="1" dirty="0" smtClean="0">
                <a:latin typeface="ＤＦ平成ゴシック体W5" panose="020B0509000000000000" pitchFamily="49" charset="-128"/>
                <a:ea typeface="ＤＦ平成ゴシック体W5" panose="020B0509000000000000" pitchFamily="49" charset="-128"/>
                <a:cs typeface="Meiryo UI" panose="020B0604030504040204" pitchFamily="50" charset="-128"/>
              </a:rPr>
              <a:t>　　</a:t>
            </a:r>
            <a:r>
              <a:rPr lang="en-US" altLang="ja-JP" sz="2200" b="1" dirty="0" smtClean="0">
                <a:latin typeface="ＤＦ平成ゴシック体W5" panose="020B0509000000000000" pitchFamily="49" charset="-128"/>
                <a:ea typeface="ＤＦ平成ゴシック体W5" panose="020B0509000000000000" pitchFamily="49" charset="-128"/>
                <a:cs typeface="Meiryo UI" panose="020B0604030504040204" pitchFamily="50" charset="-128"/>
              </a:rPr>
              <a:t>〜</a:t>
            </a:r>
            <a:r>
              <a:rPr lang="ja-JP" altLang="en-US" sz="2200" b="1" dirty="0">
                <a:latin typeface="ＤＦ平成ゴシック体W5" panose="020B0509000000000000" pitchFamily="49" charset="-128"/>
                <a:ea typeface="ＤＦ平成ゴシック体W5" panose="020B0509000000000000" pitchFamily="49" charset="-128"/>
                <a:cs typeface="Meiryo UI" panose="020B0604030504040204" pitchFamily="50" charset="-128"/>
              </a:rPr>
              <a:t>教育再生実行会議 </a:t>
            </a:r>
            <a:r>
              <a:rPr lang="ja-JP" altLang="ja-JP" sz="2200" b="1" dirty="0">
                <a:latin typeface="ＤＦ平成ゴシック体W5" panose="020B0509000000000000" pitchFamily="49" charset="-128"/>
                <a:ea typeface="ＤＦ平成ゴシック体W5" panose="020B0509000000000000" pitchFamily="49" charset="-128"/>
                <a:cs typeface="Meiryo UI" panose="020B0604030504040204" pitchFamily="50" charset="-128"/>
              </a:rPr>
              <a:t>第三次提言</a:t>
            </a:r>
            <a:r>
              <a:rPr lang="en-US" altLang="ja-JP" sz="2200" b="1" dirty="0">
                <a:latin typeface="ＤＦ平成ゴシック体W5" panose="020B0509000000000000" pitchFamily="49" charset="-128"/>
                <a:ea typeface="ＤＦ平成ゴシック体W5" panose="020B0509000000000000" pitchFamily="49" charset="-128"/>
                <a:cs typeface="Meiryo UI" panose="020B0604030504040204" pitchFamily="50" charset="-128"/>
              </a:rPr>
              <a:t> </a:t>
            </a:r>
            <a:r>
              <a:rPr lang="ja-JP" altLang="ja-JP" sz="2200" b="1" dirty="0">
                <a:latin typeface="ＤＦ平成ゴシック体W5" panose="020B0509000000000000" pitchFamily="49" charset="-128"/>
                <a:ea typeface="ＤＦ平成ゴシック体W5" panose="020B0509000000000000" pitchFamily="49" charset="-128"/>
                <a:cs typeface="Meiryo UI" panose="020B0604030504040204" pitchFamily="50" charset="-128"/>
              </a:rPr>
              <a:t>概要</a:t>
            </a:r>
            <a:r>
              <a:rPr lang="en-US" altLang="ja-JP" sz="2200" b="1" dirty="0">
                <a:latin typeface="ＤＦ平成ゴシック体W5" panose="020B0509000000000000" pitchFamily="49" charset="-128"/>
                <a:ea typeface="ＤＦ平成ゴシック体W5" panose="020B0509000000000000" pitchFamily="49" charset="-128"/>
                <a:cs typeface="Meiryo UI" panose="020B0604030504040204" pitchFamily="50" charset="-128"/>
              </a:rPr>
              <a:t>〜 </a:t>
            </a:r>
            <a:r>
              <a:rPr lang="ja-JP" altLang="en-US" sz="2200" b="1" dirty="0">
                <a:latin typeface="ＤＦ平成ゴシック体W5" panose="020B0509000000000000" pitchFamily="49" charset="-128"/>
                <a:ea typeface="ＤＦ平成ゴシック体W5" panose="020B0509000000000000" pitchFamily="49" charset="-128"/>
                <a:cs typeface="Meiryo UI" panose="020B0604030504040204" pitchFamily="50" charset="-128"/>
              </a:rPr>
              <a:t>（</a:t>
            </a:r>
            <a:r>
              <a:rPr lang="ja-JP" altLang="en-US" sz="2200" b="1" dirty="0" smtClean="0">
                <a:latin typeface="ＤＦ平成ゴシック体W5" panose="020B0509000000000000" pitchFamily="49" charset="-128"/>
                <a:ea typeface="ＤＦ平成ゴシック体W5" panose="020B0509000000000000" pitchFamily="49" charset="-128"/>
                <a:cs typeface="Meiryo UI" panose="020B0604030504040204" pitchFamily="50" charset="-128"/>
              </a:rPr>
              <a:t>平成</a:t>
            </a:r>
            <a:r>
              <a:rPr lang="en-US" altLang="ja-JP" sz="2200" b="1" dirty="0" smtClean="0">
                <a:latin typeface="ＤＦ平成ゴシック体W5" panose="020B0509000000000000" pitchFamily="49" charset="-128"/>
                <a:ea typeface="ＤＦ平成ゴシック体W5" panose="020B0509000000000000" pitchFamily="49" charset="-128"/>
                <a:cs typeface="Meiryo UI" panose="020B0604030504040204" pitchFamily="50" charset="-128"/>
              </a:rPr>
              <a:t>25</a:t>
            </a:r>
            <a:r>
              <a:rPr lang="ja-JP" altLang="en-US" sz="2200" b="1" dirty="0" smtClean="0">
                <a:latin typeface="ＤＦ平成ゴシック体W5" panose="020B0509000000000000" pitchFamily="49" charset="-128"/>
                <a:ea typeface="ＤＦ平成ゴシック体W5" panose="020B0509000000000000" pitchFamily="49" charset="-128"/>
                <a:cs typeface="Meiryo UI" panose="020B0604030504040204" pitchFamily="50" charset="-128"/>
              </a:rPr>
              <a:t>年５月</a:t>
            </a:r>
            <a:r>
              <a:rPr lang="en-US" altLang="ja-JP" sz="2200" b="1" dirty="0" smtClean="0">
                <a:latin typeface="ＤＦ平成ゴシック体W5" panose="020B0509000000000000" pitchFamily="49" charset="-128"/>
                <a:ea typeface="ＤＦ平成ゴシック体W5" panose="020B0509000000000000" pitchFamily="49" charset="-128"/>
                <a:cs typeface="Meiryo UI" panose="020B0604030504040204" pitchFamily="50" charset="-128"/>
              </a:rPr>
              <a:t>28</a:t>
            </a:r>
            <a:r>
              <a:rPr lang="ja-JP" altLang="en-US" sz="2200" b="1" dirty="0" smtClean="0">
                <a:latin typeface="ＤＦ平成ゴシック体W5" panose="020B0509000000000000" pitchFamily="49" charset="-128"/>
                <a:ea typeface="ＤＦ平成ゴシック体W5" panose="020B0509000000000000" pitchFamily="49" charset="-128"/>
                <a:cs typeface="Meiryo UI" panose="020B0604030504040204" pitchFamily="50" charset="-128"/>
              </a:rPr>
              <a:t>日</a:t>
            </a:r>
            <a:r>
              <a:rPr lang="ja-JP" altLang="en-US" sz="2200" b="1" dirty="0">
                <a:latin typeface="ＤＦ平成ゴシック体W5" panose="020B0509000000000000" pitchFamily="49" charset="-128"/>
                <a:ea typeface="ＤＦ平成ゴシック体W5" panose="020B0509000000000000" pitchFamily="49" charset="-128"/>
                <a:cs typeface="Meiryo UI" panose="020B0604030504040204" pitchFamily="50" charset="-128"/>
              </a:rPr>
              <a:t>）</a:t>
            </a:r>
            <a:endParaRPr lang="en-US" altLang="ja-JP" sz="2200" b="1" dirty="0">
              <a:latin typeface="ＤＦ平成ゴシック体W5" panose="020B0509000000000000" pitchFamily="49" charset="-128"/>
              <a:ea typeface="ＤＦ平成ゴシック体W5" panose="020B0509000000000000" pitchFamily="49" charset="-128"/>
              <a:cs typeface="Meiryo UI" panose="020B0604030504040204" pitchFamily="50" charset="-128"/>
            </a:endParaRPr>
          </a:p>
        </p:txBody>
      </p:sp>
      <p:sp>
        <p:nvSpPr>
          <p:cNvPr id="8" name="テキスト ボックス 7"/>
          <p:cNvSpPr txBox="1"/>
          <p:nvPr/>
        </p:nvSpPr>
        <p:spPr>
          <a:xfrm>
            <a:off x="251520" y="1761778"/>
            <a:ext cx="8892479" cy="3570208"/>
          </a:xfrm>
          <a:prstGeom prst="rect">
            <a:avLst/>
          </a:prstGeom>
          <a:noFill/>
        </p:spPr>
        <p:txBody>
          <a:bodyPr wrap="square">
            <a:spAutoFit/>
          </a:bodyPr>
          <a:lstStyle>
            <a:lvl1pPr eaLnBrk="0" hangingPunct="0">
              <a:spcBef>
                <a:spcPct val="20000"/>
              </a:spcBef>
              <a:buChar char="•"/>
              <a:defRPr kumimoji="1" sz="3200">
                <a:solidFill>
                  <a:schemeClr val="tx1"/>
                </a:solidFill>
                <a:latin typeface="HGPｺﾞｼｯｸM" pitchFamily="50" charset="-128"/>
                <a:ea typeface="HGPｺﾞｼｯｸM" pitchFamily="50" charset="-128"/>
              </a:defRPr>
            </a:lvl1pPr>
            <a:lvl2pPr marL="742950" indent="-285750" eaLnBrk="0" hangingPunct="0">
              <a:spcBef>
                <a:spcPct val="20000"/>
              </a:spcBef>
              <a:buChar char="–"/>
              <a:defRPr kumimoji="1" sz="2800">
                <a:solidFill>
                  <a:schemeClr val="tx1"/>
                </a:solidFill>
                <a:latin typeface="HGPｺﾞｼｯｸM" pitchFamily="50" charset="-128"/>
                <a:ea typeface="HGPｺﾞｼｯｸM" pitchFamily="50" charset="-128"/>
              </a:defRPr>
            </a:lvl2pPr>
            <a:lvl3pPr marL="1143000" indent="-228600" eaLnBrk="0" hangingPunct="0">
              <a:spcBef>
                <a:spcPct val="20000"/>
              </a:spcBef>
              <a:buChar char="•"/>
              <a:defRPr kumimoji="1" sz="2400">
                <a:solidFill>
                  <a:schemeClr val="tx1"/>
                </a:solidFill>
                <a:latin typeface="HGPｺﾞｼｯｸM" pitchFamily="50" charset="-128"/>
                <a:ea typeface="HGPｺﾞｼｯｸM" pitchFamily="50" charset="-128"/>
              </a:defRPr>
            </a:lvl3pPr>
            <a:lvl4pPr marL="1600200" indent="-228600" eaLnBrk="0" hangingPunct="0">
              <a:spcBef>
                <a:spcPct val="20000"/>
              </a:spcBef>
              <a:buChar char="–"/>
              <a:defRPr kumimoji="1" sz="2000">
                <a:solidFill>
                  <a:schemeClr val="tx1"/>
                </a:solidFill>
                <a:latin typeface="HGPｺﾞｼｯｸM" pitchFamily="50" charset="-128"/>
                <a:ea typeface="HGPｺﾞｼｯｸM" pitchFamily="50" charset="-128"/>
              </a:defRPr>
            </a:lvl4pPr>
            <a:lvl5pPr marL="2057400" indent="-228600" eaLnBrk="0" hangingPunct="0">
              <a:spcBef>
                <a:spcPct val="20000"/>
              </a:spcBef>
              <a:buChar char="»"/>
              <a:defRPr kumimoji="1" sz="2000">
                <a:solidFill>
                  <a:schemeClr val="tx1"/>
                </a:solidFill>
                <a:latin typeface="HGPｺﾞｼｯｸM" pitchFamily="50" charset="-128"/>
                <a:ea typeface="HGPｺﾞｼｯｸM" pitchFamily="50" charset="-128"/>
              </a:defRPr>
            </a:lvl5pPr>
            <a:lvl6pPr marL="2514600" indent="-228600" eaLnBrk="0" fontAlgn="base" hangingPunct="0">
              <a:spcBef>
                <a:spcPct val="20000"/>
              </a:spcBef>
              <a:spcAft>
                <a:spcPct val="0"/>
              </a:spcAft>
              <a:buChar char="»"/>
              <a:defRPr kumimoji="1" sz="2000">
                <a:solidFill>
                  <a:schemeClr val="tx1"/>
                </a:solidFill>
                <a:latin typeface="HGPｺﾞｼｯｸM" pitchFamily="50" charset="-128"/>
                <a:ea typeface="HGPｺﾞｼｯｸM" pitchFamily="50" charset="-128"/>
              </a:defRPr>
            </a:lvl6pPr>
            <a:lvl7pPr marL="2971800" indent="-228600" eaLnBrk="0" fontAlgn="base" hangingPunct="0">
              <a:spcBef>
                <a:spcPct val="20000"/>
              </a:spcBef>
              <a:spcAft>
                <a:spcPct val="0"/>
              </a:spcAft>
              <a:buChar char="»"/>
              <a:defRPr kumimoji="1" sz="2000">
                <a:solidFill>
                  <a:schemeClr val="tx1"/>
                </a:solidFill>
                <a:latin typeface="HGPｺﾞｼｯｸM" pitchFamily="50" charset="-128"/>
                <a:ea typeface="HGPｺﾞｼｯｸM" pitchFamily="50" charset="-128"/>
              </a:defRPr>
            </a:lvl7pPr>
            <a:lvl8pPr marL="3429000" indent="-228600" eaLnBrk="0" fontAlgn="base" hangingPunct="0">
              <a:spcBef>
                <a:spcPct val="20000"/>
              </a:spcBef>
              <a:spcAft>
                <a:spcPct val="0"/>
              </a:spcAft>
              <a:buChar char="»"/>
              <a:defRPr kumimoji="1" sz="2000">
                <a:solidFill>
                  <a:schemeClr val="tx1"/>
                </a:solidFill>
                <a:latin typeface="HGPｺﾞｼｯｸM" pitchFamily="50" charset="-128"/>
                <a:ea typeface="HGPｺﾞｼｯｸM" pitchFamily="50" charset="-128"/>
              </a:defRPr>
            </a:lvl8pPr>
            <a:lvl9pPr marL="3886200" indent="-228600" eaLnBrk="0" fontAlgn="base" hangingPunct="0">
              <a:spcBef>
                <a:spcPct val="20000"/>
              </a:spcBef>
              <a:spcAft>
                <a:spcPct val="0"/>
              </a:spcAft>
              <a:buChar char="»"/>
              <a:defRPr kumimoji="1" sz="2000">
                <a:solidFill>
                  <a:schemeClr val="tx1"/>
                </a:solidFill>
                <a:latin typeface="HGPｺﾞｼｯｸM" pitchFamily="50" charset="-128"/>
                <a:ea typeface="HGPｺﾞｼｯｸM" pitchFamily="50" charset="-128"/>
              </a:defRPr>
            </a:lvl9pPr>
          </a:lstStyle>
          <a:p>
            <a:pPr eaLnBrk="1" hangingPunct="1">
              <a:spcBef>
                <a:spcPct val="0"/>
              </a:spcBef>
              <a:buFontTx/>
              <a:buNone/>
              <a:defRPr/>
            </a:pPr>
            <a:r>
              <a:rPr lang="ja-JP" altLang="en-US" sz="2400" b="1" dirty="0" smtClean="0">
                <a:solidFill>
                  <a:srgbClr val="C00000"/>
                </a:solidFill>
                <a:latin typeface="ＤＦ平成明朝体W7" panose="02020709000000000000" pitchFamily="17" charset="-128"/>
                <a:ea typeface="ＤＦ平成明朝体W7" panose="02020709000000000000" pitchFamily="17" charset="-128"/>
              </a:rPr>
              <a:t>１．</a:t>
            </a:r>
            <a:r>
              <a:rPr lang="ja-JP" altLang="ja-JP" sz="2400" b="1" dirty="0" smtClean="0">
                <a:solidFill>
                  <a:srgbClr val="C00000"/>
                </a:solidFill>
                <a:latin typeface="ＤＦ平成明朝体W7" panose="02020709000000000000" pitchFamily="17" charset="-128"/>
                <a:ea typeface="ＤＦ平成明朝体W7" panose="02020709000000000000" pitchFamily="17" charset="-128"/>
              </a:rPr>
              <a:t>グローバル化に対応した教育環境づくりを進める</a:t>
            </a:r>
            <a:endParaRPr lang="en-US" altLang="ja-JP" sz="2400" b="1" dirty="0" smtClean="0">
              <a:solidFill>
                <a:srgbClr val="C00000"/>
              </a:solidFill>
              <a:latin typeface="ＤＦ平成明朝体W7" panose="02020709000000000000" pitchFamily="17" charset="-128"/>
              <a:ea typeface="ＤＦ平成明朝体W7" panose="02020709000000000000" pitchFamily="17" charset="-128"/>
            </a:endParaRPr>
          </a:p>
          <a:p>
            <a:pPr eaLnBrk="1" hangingPunct="1">
              <a:spcBef>
                <a:spcPct val="0"/>
              </a:spcBef>
              <a:buFontTx/>
              <a:buNone/>
              <a:defRPr/>
            </a:pPr>
            <a:endParaRPr lang="en-US" altLang="ja-JP" sz="2400" b="1" dirty="0" smtClean="0">
              <a:solidFill>
                <a:srgbClr val="000000"/>
              </a:solidFill>
              <a:latin typeface="ＤＦ平成明朝体W7" panose="02020709000000000000" pitchFamily="17" charset="-128"/>
              <a:ea typeface="ＤＦ平成明朝体W7" panose="02020709000000000000" pitchFamily="17" charset="-128"/>
            </a:endParaRPr>
          </a:p>
          <a:p>
            <a:pPr marL="182563" indent="-182563" eaLnBrk="1" hangingPunct="1">
              <a:spcBef>
                <a:spcPct val="0"/>
              </a:spcBef>
              <a:buFontTx/>
              <a:buNone/>
              <a:defRPr/>
            </a:pPr>
            <a:r>
              <a:rPr lang="ja-JP" altLang="en-US" sz="2400" b="1" dirty="0" smtClean="0">
                <a:solidFill>
                  <a:srgbClr val="C00000"/>
                </a:solidFill>
                <a:latin typeface="ＤＦ平成明朝体W7" panose="02020709000000000000" pitchFamily="17" charset="-128"/>
                <a:ea typeface="ＤＦ平成明朝体W7" panose="02020709000000000000" pitchFamily="17" charset="-128"/>
              </a:rPr>
              <a:t>２．</a:t>
            </a:r>
            <a:r>
              <a:rPr lang="ja-JP" altLang="ja-JP" sz="2400" b="1" dirty="0" smtClean="0">
                <a:solidFill>
                  <a:srgbClr val="C00000"/>
                </a:solidFill>
                <a:latin typeface="ＤＦ平成明朝体W7" panose="02020709000000000000" pitchFamily="17" charset="-128"/>
                <a:ea typeface="ＤＦ平成明朝体W7" panose="02020709000000000000" pitchFamily="17" charset="-128"/>
              </a:rPr>
              <a:t>社会を牽引するイノベーション創出のための教育・</a:t>
            </a:r>
            <a:r>
              <a:rPr lang="ja-JP" altLang="ja-JP" sz="2400" b="1" dirty="0" smtClean="0">
                <a:solidFill>
                  <a:srgbClr val="C00000"/>
                </a:solidFill>
                <a:latin typeface="ＤＦ平成明朝体W7" panose="02020709000000000000" pitchFamily="17" charset="-128"/>
                <a:ea typeface="ＤＦ平成明朝体W7" panose="02020709000000000000" pitchFamily="17" charset="-128"/>
              </a:rPr>
              <a:t>研究</a:t>
            </a:r>
            <a:endParaRPr lang="en-US" altLang="ja-JP" sz="2400" b="1" dirty="0" smtClean="0">
              <a:solidFill>
                <a:srgbClr val="C00000"/>
              </a:solidFill>
              <a:latin typeface="ＤＦ平成明朝体W7" panose="02020709000000000000" pitchFamily="17" charset="-128"/>
              <a:ea typeface="ＤＦ平成明朝体W7" panose="02020709000000000000" pitchFamily="17" charset="-128"/>
            </a:endParaRPr>
          </a:p>
          <a:p>
            <a:pPr marL="182563" indent="-182563" eaLnBrk="1" hangingPunct="1">
              <a:spcBef>
                <a:spcPct val="0"/>
              </a:spcBef>
              <a:buFontTx/>
              <a:buNone/>
              <a:defRPr/>
            </a:pPr>
            <a:r>
              <a:rPr lang="ja-JP" altLang="en-US" sz="2400" b="1" dirty="0" smtClean="0">
                <a:solidFill>
                  <a:srgbClr val="C00000"/>
                </a:solidFill>
                <a:latin typeface="ＤＦ平成明朝体W7" panose="02020709000000000000" pitchFamily="17" charset="-128"/>
                <a:ea typeface="ＤＦ平成明朝体W7" panose="02020709000000000000" pitchFamily="17" charset="-128"/>
              </a:rPr>
              <a:t>　</a:t>
            </a:r>
            <a:r>
              <a:rPr lang="ja-JP" altLang="ja-JP" sz="2400" b="1" dirty="0" smtClean="0">
                <a:solidFill>
                  <a:srgbClr val="C00000"/>
                </a:solidFill>
                <a:latin typeface="ＤＦ平成明朝体W7" panose="02020709000000000000" pitchFamily="17" charset="-128"/>
                <a:ea typeface="ＤＦ平成明朝体W7" panose="02020709000000000000" pitchFamily="17" charset="-128"/>
              </a:rPr>
              <a:t>環境づくり</a:t>
            </a:r>
            <a:r>
              <a:rPr lang="ja-JP" altLang="ja-JP" sz="2400" b="1" dirty="0" smtClean="0">
                <a:solidFill>
                  <a:srgbClr val="C00000"/>
                </a:solidFill>
                <a:latin typeface="ＤＦ平成明朝体W7" panose="02020709000000000000" pitchFamily="17" charset="-128"/>
                <a:ea typeface="ＤＦ平成明朝体W7" panose="02020709000000000000" pitchFamily="17" charset="-128"/>
              </a:rPr>
              <a:t>を進める</a:t>
            </a:r>
            <a:endParaRPr lang="en-US" altLang="ja-JP" sz="2400" b="1" dirty="0" smtClean="0">
              <a:solidFill>
                <a:srgbClr val="C00000"/>
              </a:solidFill>
              <a:latin typeface="ＤＦ平成明朝体W7" panose="02020709000000000000" pitchFamily="17" charset="-128"/>
              <a:ea typeface="ＤＦ平成明朝体W7" panose="02020709000000000000" pitchFamily="17" charset="-128"/>
            </a:endParaRPr>
          </a:p>
          <a:p>
            <a:pPr eaLnBrk="1" hangingPunct="1">
              <a:spcBef>
                <a:spcPct val="0"/>
              </a:spcBef>
              <a:buFontTx/>
              <a:buNone/>
              <a:defRPr/>
            </a:pPr>
            <a:endParaRPr lang="en-US" altLang="ja-JP" sz="2400" b="1" dirty="0" smtClean="0">
              <a:solidFill>
                <a:srgbClr val="000000"/>
              </a:solidFill>
              <a:latin typeface="ＤＦ平成明朝体W7" panose="02020709000000000000" pitchFamily="17" charset="-128"/>
              <a:ea typeface="ＤＦ平成明朝体W7" panose="02020709000000000000" pitchFamily="17" charset="-128"/>
            </a:endParaRPr>
          </a:p>
          <a:p>
            <a:pPr eaLnBrk="1" hangingPunct="1">
              <a:spcBef>
                <a:spcPct val="0"/>
              </a:spcBef>
              <a:buFontTx/>
              <a:buNone/>
              <a:defRPr/>
            </a:pPr>
            <a:r>
              <a:rPr lang="ja-JP" altLang="en-US" sz="2400" b="1" dirty="0" smtClean="0">
                <a:solidFill>
                  <a:srgbClr val="C00000"/>
                </a:solidFill>
                <a:latin typeface="ＤＦ平成明朝体W7" panose="02020709000000000000" pitchFamily="17" charset="-128"/>
                <a:ea typeface="ＤＦ平成明朝体W7" panose="02020709000000000000" pitchFamily="17" charset="-128"/>
              </a:rPr>
              <a:t>３．</a:t>
            </a:r>
            <a:r>
              <a:rPr lang="ja-JP" altLang="ja-JP" sz="2400" b="1" dirty="0" smtClean="0">
                <a:solidFill>
                  <a:srgbClr val="C00000"/>
                </a:solidFill>
                <a:latin typeface="ＤＦ平成明朝体W7" panose="02020709000000000000" pitchFamily="17" charset="-128"/>
                <a:ea typeface="ＤＦ平成明朝体W7" panose="02020709000000000000" pitchFamily="17" charset="-128"/>
              </a:rPr>
              <a:t>学生を鍛え上げ社会に送り出す教育機能を強化</a:t>
            </a:r>
            <a:r>
              <a:rPr lang="ja-JP" altLang="ja-JP" sz="2400" b="1" dirty="0" smtClean="0">
                <a:solidFill>
                  <a:srgbClr val="C00000"/>
                </a:solidFill>
                <a:latin typeface="ＤＦ平成明朝体W7" panose="02020709000000000000" pitchFamily="17" charset="-128"/>
                <a:ea typeface="ＤＦ平成明朝体W7" panose="02020709000000000000" pitchFamily="17" charset="-128"/>
              </a:rPr>
              <a:t>する</a:t>
            </a:r>
            <a:endParaRPr lang="en-US" altLang="ja-JP" sz="2400" b="1" dirty="0">
              <a:solidFill>
                <a:srgbClr val="C00000"/>
              </a:solidFill>
              <a:latin typeface="ＤＦ平成明朝体W7" panose="02020709000000000000" pitchFamily="17" charset="-128"/>
              <a:ea typeface="ＤＦ平成明朝体W7" panose="02020709000000000000" pitchFamily="17" charset="-128"/>
            </a:endParaRPr>
          </a:p>
          <a:p>
            <a:pPr eaLnBrk="1" hangingPunct="1">
              <a:spcBef>
                <a:spcPct val="0"/>
              </a:spcBef>
              <a:buFontTx/>
              <a:buNone/>
              <a:defRPr/>
            </a:pPr>
            <a:endParaRPr lang="en-US" altLang="ja-JP" sz="2400" b="1" dirty="0" smtClean="0">
              <a:solidFill>
                <a:srgbClr val="C00000"/>
              </a:solidFill>
              <a:latin typeface="ＤＦ平成明朝体W7" panose="02020709000000000000" pitchFamily="17" charset="-128"/>
              <a:ea typeface="ＤＦ平成明朝体W7" panose="02020709000000000000" pitchFamily="17" charset="-128"/>
            </a:endParaRPr>
          </a:p>
          <a:p>
            <a:pPr eaLnBrk="1" hangingPunct="1">
              <a:spcBef>
                <a:spcPct val="0"/>
              </a:spcBef>
              <a:buFontTx/>
              <a:buNone/>
              <a:defRPr/>
            </a:pPr>
            <a:r>
              <a:rPr lang="ja-JP" altLang="en-US" sz="2400" b="1" dirty="0">
                <a:solidFill>
                  <a:srgbClr val="C00000"/>
                </a:solidFill>
                <a:latin typeface="ＤＦ平成明朝体W7" panose="02020709000000000000" pitchFamily="17" charset="-128"/>
                <a:ea typeface="ＤＦ平成明朝体W7" panose="02020709000000000000" pitchFamily="17" charset="-128"/>
              </a:rPr>
              <a:t>　</a:t>
            </a:r>
            <a:r>
              <a:rPr lang="ja-JP" altLang="en-US" sz="1700" dirty="0" smtClean="0">
                <a:solidFill>
                  <a:srgbClr val="000000"/>
                </a:solidFill>
                <a:latin typeface="ＤＦ平成明朝体W7" panose="02020709000000000000" pitchFamily="17" charset="-128"/>
                <a:ea typeface="ＤＦ平成明朝体W7" panose="02020709000000000000" pitchFamily="17" charset="-128"/>
              </a:rPr>
              <a:t>・　能動的</a:t>
            </a:r>
            <a:r>
              <a:rPr lang="ja-JP" altLang="en-US" sz="1700" dirty="0" smtClean="0">
                <a:solidFill>
                  <a:srgbClr val="000000"/>
                </a:solidFill>
                <a:latin typeface="ＤＦ平成明朝体W7" panose="02020709000000000000" pitchFamily="17" charset="-128"/>
                <a:ea typeface="ＤＦ平成明朝体W7" panose="02020709000000000000" pitchFamily="17" charset="-128"/>
              </a:rPr>
              <a:t>な活動を取り入れた授業や学習方法など教育方法を質的転換。学修時間</a:t>
            </a:r>
            <a:r>
              <a:rPr lang="ja-JP" altLang="en-US" sz="1700" dirty="0" smtClean="0">
                <a:solidFill>
                  <a:srgbClr val="000000"/>
                </a:solidFill>
                <a:latin typeface="ＤＦ平成明朝体W7" panose="02020709000000000000" pitchFamily="17" charset="-128"/>
                <a:ea typeface="ＤＦ平成明朝体W7" panose="02020709000000000000" pitchFamily="17" charset="-128"/>
              </a:rPr>
              <a:t>の</a:t>
            </a:r>
            <a:endParaRPr lang="en-US" altLang="ja-JP" sz="1700" dirty="0" smtClean="0">
              <a:solidFill>
                <a:srgbClr val="000000"/>
              </a:solidFill>
              <a:latin typeface="ＤＦ平成明朝体W7" panose="02020709000000000000" pitchFamily="17" charset="-128"/>
              <a:ea typeface="ＤＦ平成明朝体W7" panose="02020709000000000000" pitchFamily="17" charset="-128"/>
            </a:endParaRPr>
          </a:p>
          <a:p>
            <a:pPr eaLnBrk="1" hangingPunct="1">
              <a:spcBef>
                <a:spcPct val="0"/>
              </a:spcBef>
              <a:buFontTx/>
              <a:buNone/>
              <a:defRPr/>
            </a:pPr>
            <a:r>
              <a:rPr lang="ja-JP" altLang="en-US" sz="1700" dirty="0">
                <a:solidFill>
                  <a:srgbClr val="000000"/>
                </a:solidFill>
                <a:latin typeface="ＤＦ平成明朝体W7" panose="02020709000000000000" pitchFamily="17" charset="-128"/>
                <a:ea typeface="ＤＦ平成明朝体W7" panose="02020709000000000000" pitchFamily="17" charset="-128"/>
              </a:rPr>
              <a:t>　</a:t>
            </a:r>
            <a:r>
              <a:rPr lang="ja-JP" altLang="en-US" sz="1700" dirty="0" smtClean="0">
                <a:solidFill>
                  <a:srgbClr val="000000"/>
                </a:solidFill>
                <a:latin typeface="ＤＦ平成明朝体W7" panose="02020709000000000000" pitchFamily="17" charset="-128"/>
                <a:ea typeface="ＤＦ平成明朝体W7" panose="02020709000000000000" pitchFamily="17" charset="-128"/>
              </a:rPr>
              <a:t>　　</a:t>
            </a:r>
            <a:r>
              <a:rPr lang="ja-JP" altLang="en-US" sz="1700" dirty="0" smtClean="0">
                <a:solidFill>
                  <a:srgbClr val="000000"/>
                </a:solidFill>
                <a:latin typeface="ＤＦ平成明朝体W7" panose="02020709000000000000" pitchFamily="17" charset="-128"/>
                <a:ea typeface="ＤＦ平成明朝体W7" panose="02020709000000000000" pitchFamily="17" charset="-128"/>
              </a:rPr>
              <a:t>増加、組織的</a:t>
            </a:r>
            <a:r>
              <a:rPr lang="ja-JP" altLang="en-US" sz="1700" dirty="0" smtClean="0">
                <a:solidFill>
                  <a:srgbClr val="000000"/>
                </a:solidFill>
                <a:latin typeface="ＤＦ平成明朝体W7" panose="02020709000000000000" pitchFamily="17" charset="-128"/>
                <a:ea typeface="ＤＦ平成明朝体W7" panose="02020709000000000000" pitchFamily="17" charset="-128"/>
              </a:rPr>
              <a:t>教育の確立など教学マネジメントを改善し厳格な成績評価の実施</a:t>
            </a:r>
            <a:r>
              <a:rPr lang="ja-JP" altLang="en-US" sz="1700" dirty="0" smtClean="0">
                <a:solidFill>
                  <a:srgbClr val="000000"/>
                </a:solidFill>
                <a:latin typeface="ＤＦ平成明朝体W7" panose="02020709000000000000" pitchFamily="17" charset="-128"/>
                <a:ea typeface="ＤＦ平成明朝体W7" panose="02020709000000000000" pitchFamily="17" charset="-128"/>
              </a:rPr>
              <a:t>。</a:t>
            </a:r>
            <a:endParaRPr lang="en-US" altLang="ja-JP" sz="1700" dirty="0" smtClean="0">
              <a:solidFill>
                <a:srgbClr val="000000"/>
              </a:solidFill>
              <a:latin typeface="ＤＦ平成明朝体W7" panose="02020709000000000000" pitchFamily="17" charset="-128"/>
              <a:ea typeface="ＤＦ平成明朝体W7" panose="02020709000000000000" pitchFamily="17" charset="-128"/>
            </a:endParaRPr>
          </a:p>
          <a:p>
            <a:pPr eaLnBrk="1" hangingPunct="1">
              <a:spcBef>
                <a:spcPct val="0"/>
              </a:spcBef>
              <a:buFontTx/>
              <a:buNone/>
              <a:defRPr/>
            </a:pPr>
            <a:r>
              <a:rPr lang="ja-JP" altLang="en-US" sz="1700" dirty="0">
                <a:solidFill>
                  <a:srgbClr val="000000"/>
                </a:solidFill>
                <a:latin typeface="ＤＦ平成明朝体W7" panose="02020709000000000000" pitchFamily="17" charset="-128"/>
                <a:ea typeface="ＤＦ平成明朝体W7" panose="02020709000000000000" pitchFamily="17" charset="-128"/>
              </a:rPr>
              <a:t>　</a:t>
            </a:r>
            <a:r>
              <a:rPr lang="ja-JP" altLang="en-US" sz="1700" dirty="0">
                <a:solidFill>
                  <a:srgbClr val="000000"/>
                </a:solidFill>
                <a:latin typeface="ＤＦ平成明朝体W7" panose="02020709000000000000" pitchFamily="17" charset="-128"/>
                <a:ea typeface="ＤＦ平成明朝体W7" panose="02020709000000000000" pitchFamily="17" charset="-128"/>
              </a:rPr>
              <a:t> </a:t>
            </a:r>
            <a:r>
              <a:rPr lang="ja-JP" altLang="en-US" sz="1700" dirty="0" smtClean="0">
                <a:solidFill>
                  <a:srgbClr val="000000"/>
                </a:solidFill>
                <a:latin typeface="ＤＦ平成明朝体W7" panose="02020709000000000000" pitchFamily="17" charset="-128"/>
                <a:ea typeface="ＤＦ平成明朝体W7" panose="02020709000000000000" pitchFamily="17" charset="-128"/>
              </a:rPr>
              <a:t>・　</a:t>
            </a:r>
            <a:r>
              <a:rPr lang="ja-JP" altLang="en-US" sz="1700" dirty="0" smtClean="0">
                <a:solidFill>
                  <a:prstClr val="black"/>
                </a:solidFill>
                <a:latin typeface="ＤＦ平成明朝体W7" panose="02020709000000000000" pitchFamily="17" charset="-128"/>
                <a:ea typeface="ＤＦ平成明朝体W7" panose="02020709000000000000" pitchFamily="17" charset="-128"/>
              </a:rPr>
              <a:t>地域</a:t>
            </a:r>
            <a:r>
              <a:rPr lang="ja-JP" altLang="en-US" sz="1700" dirty="0" smtClean="0">
                <a:solidFill>
                  <a:prstClr val="black"/>
                </a:solidFill>
                <a:latin typeface="ＤＦ平成明朝体W7" panose="02020709000000000000" pitchFamily="17" charset="-128"/>
                <a:ea typeface="ＤＦ平成明朝体W7" panose="02020709000000000000" pitchFamily="17" charset="-128"/>
              </a:rPr>
              <a:t>の人材育成ニーズに応えた</a:t>
            </a:r>
            <a:r>
              <a:rPr lang="ja-JP" altLang="en-US" sz="1700" dirty="0" smtClean="0">
                <a:solidFill>
                  <a:srgbClr val="000000"/>
                </a:solidFill>
                <a:latin typeface="ＤＦ平成明朝体W7" panose="02020709000000000000" pitchFamily="17" charset="-128"/>
                <a:ea typeface="ＤＦ平成明朝体W7" panose="02020709000000000000" pitchFamily="17" charset="-128"/>
              </a:rPr>
              <a:t>実践的な教育プログラムの提供</a:t>
            </a:r>
            <a:endParaRPr lang="en-US" altLang="ja-JP" sz="1700" dirty="0" smtClean="0">
              <a:solidFill>
                <a:srgbClr val="000000"/>
              </a:solidFill>
              <a:latin typeface="ＤＦ平成明朝体W7" panose="02020709000000000000" pitchFamily="17" charset="-128"/>
              <a:ea typeface="ＤＦ平成明朝体W7" panose="02020709000000000000" pitchFamily="17" charset="-128"/>
            </a:endParaRPr>
          </a:p>
        </p:txBody>
      </p:sp>
    </p:spTree>
    <p:extLst>
      <p:ext uri="{BB962C8B-B14F-4D97-AF65-F5344CB8AC3E}">
        <p14:creationId xmlns:p14="http://schemas.microsoft.com/office/powerpoint/2010/main" val="12529517"/>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3679"/>
            <a:ext cx="9144000" cy="4194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0" y="28214"/>
            <a:ext cx="9144000" cy="400110"/>
          </a:xfrm>
          <a:prstGeom prst="rect">
            <a:avLst/>
          </a:prstGeom>
          <a:noFill/>
        </p:spPr>
        <p:txBody>
          <a:bodyPr wrap="square" rtlCol="0">
            <a:spAutoFit/>
          </a:bodyPr>
          <a:lstStyle/>
          <a:p>
            <a:pPr algn="ctr"/>
            <a:r>
              <a:rPr kumimoji="1"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教育再生実行会議　第三次提言</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スライド番号プレースホルダー 10"/>
          <p:cNvSpPr>
            <a:spLocks noGrp="1"/>
          </p:cNvSpPr>
          <p:nvPr>
            <p:ph type="sldNum" sz="quarter" idx="12"/>
          </p:nvPr>
        </p:nvSpPr>
        <p:spPr>
          <a:xfrm>
            <a:off x="7032747" y="6574763"/>
            <a:ext cx="2133600" cy="365125"/>
          </a:xfrm>
        </p:spPr>
        <p:txBody>
          <a:bodyPr/>
          <a:lstStyle/>
          <a:p>
            <a:fld id="{973FA57C-AB59-4833-AF31-95C44D5249F2}" type="slidenum">
              <a:rPr kumimoji="1" lang="ja-JP" altLang="en-US" sz="1400" i="1"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7</a:t>
            </a:fld>
            <a:endParaRPr kumimoji="1" lang="ja-JP" altLang="en-US" sz="1400" i="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439665" y="1412875"/>
            <a:ext cx="8452816" cy="3354765"/>
          </a:xfrm>
          <a:prstGeom prst="rect">
            <a:avLst/>
          </a:prstGeom>
          <a:noFill/>
        </p:spPr>
        <p:txBody>
          <a:bodyPr wrap="square">
            <a:spAutoFit/>
          </a:bodyPr>
          <a:lstStyle/>
          <a:p>
            <a:pPr defTabSz="454896">
              <a:defRPr/>
            </a:pPr>
            <a:r>
              <a:rPr lang="ja-JP" altLang="en-US" sz="2400" b="1" dirty="0">
                <a:solidFill>
                  <a:srgbClr val="C00000"/>
                </a:solidFill>
                <a:latin typeface="ＤＦ平成明朝体W7" panose="02020709000000000000" pitchFamily="17" charset="-128"/>
                <a:ea typeface="ＤＦ平成明朝体W7" panose="02020709000000000000" pitchFamily="17" charset="-128"/>
                <a:cs typeface="HGP明朝E"/>
              </a:rPr>
              <a:t>４．</a:t>
            </a:r>
            <a:r>
              <a:rPr lang="ja-JP" altLang="ja-JP" sz="2400" b="1" dirty="0">
                <a:solidFill>
                  <a:srgbClr val="C00000"/>
                </a:solidFill>
                <a:latin typeface="ＤＦ平成明朝体W7" panose="02020709000000000000" pitchFamily="17" charset="-128"/>
                <a:ea typeface="ＤＦ平成明朝体W7" panose="02020709000000000000" pitchFamily="17" charset="-128"/>
                <a:cs typeface="HGP明朝E"/>
              </a:rPr>
              <a:t>大学等における社会人の学び直し機能を強化する</a:t>
            </a:r>
            <a:endParaRPr lang="en-US" altLang="ja-JP" sz="2400" b="1" dirty="0">
              <a:solidFill>
                <a:srgbClr val="C00000"/>
              </a:solidFill>
              <a:latin typeface="ＤＦ平成明朝体W7" panose="02020709000000000000" pitchFamily="17" charset="-128"/>
              <a:ea typeface="ＤＦ平成明朝体W7" panose="02020709000000000000" pitchFamily="17" charset="-128"/>
              <a:cs typeface="HGP明朝E"/>
            </a:endParaRPr>
          </a:p>
          <a:p>
            <a:pPr marL="630238" indent="-90488" defTabSz="454896">
              <a:defRPr/>
            </a:pPr>
            <a:endParaRPr lang="en-US" altLang="ja-JP" dirty="0">
              <a:solidFill>
                <a:prstClr val="black"/>
              </a:solidFill>
              <a:latin typeface="ＤＦ平成明朝体W7" panose="02020709000000000000" pitchFamily="17" charset="-128"/>
              <a:ea typeface="ＤＦ平成明朝体W7" panose="02020709000000000000" pitchFamily="17" charset="-128"/>
              <a:cs typeface="HGP明朝E"/>
            </a:endParaRPr>
          </a:p>
          <a:p>
            <a:pPr marL="630238" indent="-90488" defTabSz="454896">
              <a:defRPr/>
            </a:pPr>
            <a:r>
              <a:rPr lang="ja-JP" altLang="en-US" sz="1700" dirty="0" smtClean="0">
                <a:solidFill>
                  <a:prstClr val="black"/>
                </a:solidFill>
                <a:latin typeface="ＤＦ平成明朝体W7" panose="02020709000000000000" pitchFamily="17" charset="-128"/>
                <a:ea typeface="ＤＦ平成明朝体W7" panose="02020709000000000000" pitchFamily="17" charset="-128"/>
                <a:cs typeface="HGP明朝E"/>
              </a:rPr>
              <a:t>・　職業上</a:t>
            </a:r>
            <a:r>
              <a:rPr lang="ja-JP" altLang="en-US" sz="1700" dirty="0">
                <a:solidFill>
                  <a:prstClr val="black"/>
                </a:solidFill>
                <a:latin typeface="ＤＦ平成明朝体W7" panose="02020709000000000000" pitchFamily="17" charset="-128"/>
                <a:ea typeface="ＤＦ平成明朝体W7" panose="02020709000000000000" pitchFamily="17" charset="-128"/>
                <a:cs typeface="HGP明朝E"/>
              </a:rPr>
              <a:t>必要な高度な知識や、新たな成長産業に対応したキャリア</a:t>
            </a:r>
            <a:r>
              <a:rPr lang="ja-JP" altLang="en-US" sz="1700" dirty="0" smtClean="0">
                <a:solidFill>
                  <a:prstClr val="black"/>
                </a:solidFill>
                <a:latin typeface="ＤＦ平成明朝体W7" panose="02020709000000000000" pitchFamily="17" charset="-128"/>
                <a:ea typeface="ＤＦ平成明朝体W7" panose="02020709000000000000" pitchFamily="17" charset="-128"/>
                <a:cs typeface="HGP明朝E"/>
              </a:rPr>
              <a:t>転換に</a:t>
            </a:r>
            <a:endParaRPr lang="en-US" altLang="ja-JP" sz="1700" dirty="0" smtClean="0">
              <a:solidFill>
                <a:prstClr val="black"/>
              </a:solidFill>
              <a:latin typeface="ＤＦ平成明朝体W7" panose="02020709000000000000" pitchFamily="17" charset="-128"/>
              <a:ea typeface="ＤＦ平成明朝体W7" panose="02020709000000000000" pitchFamily="17" charset="-128"/>
              <a:cs typeface="HGP明朝E"/>
            </a:endParaRPr>
          </a:p>
          <a:p>
            <a:pPr marL="630238" indent="-90488" defTabSz="454896">
              <a:defRPr/>
            </a:pPr>
            <a:r>
              <a:rPr lang="ja-JP" altLang="en-US" sz="1700" dirty="0">
                <a:solidFill>
                  <a:prstClr val="black"/>
                </a:solidFill>
                <a:latin typeface="ＤＦ平成明朝体W7" panose="02020709000000000000" pitchFamily="17" charset="-128"/>
                <a:ea typeface="ＤＦ平成明朝体W7" panose="02020709000000000000" pitchFamily="17" charset="-128"/>
                <a:cs typeface="HGP明朝E"/>
              </a:rPr>
              <a:t>　</a:t>
            </a:r>
            <a:r>
              <a:rPr lang="ja-JP" altLang="en-US" sz="1700" dirty="0" smtClean="0">
                <a:solidFill>
                  <a:prstClr val="black"/>
                </a:solidFill>
                <a:latin typeface="ＤＦ平成明朝体W7" panose="02020709000000000000" pitchFamily="17" charset="-128"/>
                <a:ea typeface="ＤＦ平成明朝体W7" panose="02020709000000000000" pitchFamily="17" charset="-128"/>
                <a:cs typeface="HGP明朝E"/>
              </a:rPr>
              <a:t>必要</a:t>
            </a:r>
            <a:r>
              <a:rPr lang="ja-JP" altLang="en-US" sz="1700" dirty="0">
                <a:solidFill>
                  <a:prstClr val="black"/>
                </a:solidFill>
                <a:latin typeface="ＤＦ平成明朝体W7" panose="02020709000000000000" pitchFamily="17" charset="-128"/>
                <a:ea typeface="ＤＦ平成明朝体W7" panose="02020709000000000000" pitchFamily="17" charset="-128"/>
                <a:cs typeface="HGP明朝E"/>
              </a:rPr>
              <a:t>な知識の習得など、オーダーメイド型の教育プログラムを開発</a:t>
            </a:r>
            <a:r>
              <a:rPr lang="ja-JP" altLang="en-US" sz="1700" dirty="0" smtClean="0">
                <a:solidFill>
                  <a:prstClr val="black"/>
                </a:solidFill>
                <a:latin typeface="ＤＦ平成明朝体W7" panose="02020709000000000000" pitchFamily="17" charset="-128"/>
                <a:ea typeface="ＤＦ平成明朝体W7" panose="02020709000000000000" pitchFamily="17" charset="-128"/>
                <a:cs typeface="HGP明朝E"/>
              </a:rPr>
              <a:t>・実施</a:t>
            </a:r>
            <a:endParaRPr lang="en-US" altLang="ja-JP" sz="1700" dirty="0">
              <a:solidFill>
                <a:prstClr val="black"/>
              </a:solidFill>
              <a:latin typeface="ＤＦ平成明朝体W7" panose="02020709000000000000" pitchFamily="17" charset="-128"/>
              <a:ea typeface="ＤＦ平成明朝体W7" panose="02020709000000000000" pitchFamily="17" charset="-128"/>
              <a:cs typeface="HGP明朝E"/>
            </a:endParaRPr>
          </a:p>
          <a:p>
            <a:pPr defTabSz="454896">
              <a:defRPr/>
            </a:pPr>
            <a:endParaRPr lang="en-US" altLang="ja-JP" dirty="0">
              <a:solidFill>
                <a:prstClr val="black"/>
              </a:solidFill>
              <a:latin typeface="ＤＦ平成明朝体W7" panose="02020709000000000000" pitchFamily="17" charset="-128"/>
              <a:ea typeface="ＤＦ平成明朝体W7" panose="02020709000000000000" pitchFamily="17" charset="-128"/>
              <a:cs typeface="HGP明朝E"/>
            </a:endParaRPr>
          </a:p>
          <a:p>
            <a:pPr defTabSz="454896">
              <a:defRPr/>
            </a:pPr>
            <a:r>
              <a:rPr lang="ja-JP" altLang="en-US" sz="2400" b="1" dirty="0">
                <a:solidFill>
                  <a:srgbClr val="C00000"/>
                </a:solidFill>
                <a:latin typeface="ＤＦ平成明朝体W7" panose="02020709000000000000" pitchFamily="17" charset="-128"/>
                <a:ea typeface="ＤＦ平成明朝体W7" panose="02020709000000000000" pitchFamily="17" charset="-128"/>
                <a:cs typeface="HGP明朝E"/>
              </a:rPr>
              <a:t>５．</a:t>
            </a:r>
            <a:r>
              <a:rPr lang="ja-JP" altLang="ja-JP" sz="2400" b="1" dirty="0">
                <a:solidFill>
                  <a:srgbClr val="C00000"/>
                </a:solidFill>
                <a:latin typeface="ＤＦ平成明朝体W7" panose="02020709000000000000" pitchFamily="17" charset="-128"/>
                <a:ea typeface="ＤＦ平成明朝体W7" panose="02020709000000000000" pitchFamily="17" charset="-128"/>
                <a:cs typeface="HGP明朝E"/>
              </a:rPr>
              <a:t>大学のガバナンス改革、財政基盤の確立により経営</a:t>
            </a:r>
            <a:r>
              <a:rPr lang="ja-JP" altLang="ja-JP" sz="2400" b="1" dirty="0" smtClean="0">
                <a:solidFill>
                  <a:srgbClr val="C00000"/>
                </a:solidFill>
                <a:latin typeface="ＤＦ平成明朝体W7" panose="02020709000000000000" pitchFamily="17" charset="-128"/>
                <a:ea typeface="ＤＦ平成明朝体W7" panose="02020709000000000000" pitchFamily="17" charset="-128"/>
                <a:cs typeface="HGP明朝E"/>
              </a:rPr>
              <a:t>基盤</a:t>
            </a:r>
            <a:endParaRPr lang="en-US" altLang="ja-JP" sz="2400" b="1" dirty="0" smtClean="0">
              <a:solidFill>
                <a:srgbClr val="C00000"/>
              </a:solidFill>
              <a:latin typeface="ＤＦ平成明朝体W7" panose="02020709000000000000" pitchFamily="17" charset="-128"/>
              <a:ea typeface="ＤＦ平成明朝体W7" panose="02020709000000000000" pitchFamily="17" charset="-128"/>
              <a:cs typeface="HGP明朝E"/>
            </a:endParaRPr>
          </a:p>
          <a:p>
            <a:pPr defTabSz="454896">
              <a:defRPr/>
            </a:pPr>
            <a:r>
              <a:rPr lang="ja-JP" altLang="en-US" sz="2400" b="1" dirty="0">
                <a:solidFill>
                  <a:srgbClr val="C00000"/>
                </a:solidFill>
                <a:latin typeface="ＤＦ平成明朝体W7" panose="02020709000000000000" pitchFamily="17" charset="-128"/>
                <a:ea typeface="ＤＦ平成明朝体W7" panose="02020709000000000000" pitchFamily="17" charset="-128"/>
                <a:cs typeface="HGP明朝E"/>
              </a:rPr>
              <a:t>　</a:t>
            </a:r>
            <a:r>
              <a:rPr lang="ja-JP" altLang="ja-JP" sz="2400" b="1" dirty="0" smtClean="0">
                <a:solidFill>
                  <a:srgbClr val="C00000"/>
                </a:solidFill>
                <a:latin typeface="ＤＦ平成明朝体W7" panose="02020709000000000000" pitchFamily="17" charset="-128"/>
                <a:ea typeface="ＤＦ平成明朝体W7" panose="02020709000000000000" pitchFamily="17" charset="-128"/>
                <a:cs typeface="HGP明朝E"/>
              </a:rPr>
              <a:t>を強化</a:t>
            </a:r>
            <a:r>
              <a:rPr lang="ja-JP" altLang="ja-JP" sz="2400" b="1" dirty="0">
                <a:solidFill>
                  <a:srgbClr val="C00000"/>
                </a:solidFill>
                <a:latin typeface="ＤＦ平成明朝体W7" panose="02020709000000000000" pitchFamily="17" charset="-128"/>
                <a:ea typeface="ＤＦ平成明朝体W7" panose="02020709000000000000" pitchFamily="17" charset="-128"/>
                <a:cs typeface="HGP明朝E"/>
              </a:rPr>
              <a:t>する</a:t>
            </a:r>
            <a:endParaRPr lang="en-US" altLang="ja-JP" sz="2400" b="1" dirty="0">
              <a:solidFill>
                <a:srgbClr val="C00000"/>
              </a:solidFill>
              <a:latin typeface="ＤＦ平成明朝体W7" panose="02020709000000000000" pitchFamily="17" charset="-128"/>
              <a:ea typeface="ＤＦ平成明朝体W7" panose="02020709000000000000" pitchFamily="17" charset="-128"/>
              <a:cs typeface="HGP明朝E"/>
            </a:endParaRPr>
          </a:p>
          <a:p>
            <a:pPr marL="630238" indent="-90488" defTabSz="454896">
              <a:defRPr/>
            </a:pPr>
            <a:endParaRPr lang="en-US" altLang="ja-JP" dirty="0">
              <a:solidFill>
                <a:prstClr val="black"/>
              </a:solidFill>
              <a:latin typeface="ＤＦ平成明朝体W7" panose="02020709000000000000" pitchFamily="17" charset="-128"/>
              <a:ea typeface="ＤＦ平成明朝体W7" panose="02020709000000000000" pitchFamily="17" charset="-128"/>
              <a:cs typeface="HGP明朝E"/>
            </a:endParaRPr>
          </a:p>
          <a:p>
            <a:pPr marL="630238" indent="-90488" defTabSz="454896">
              <a:defRPr/>
            </a:pPr>
            <a:r>
              <a:rPr lang="ja-JP" altLang="en-US" sz="1700" dirty="0" smtClean="0">
                <a:solidFill>
                  <a:prstClr val="black"/>
                </a:solidFill>
                <a:latin typeface="ＤＦ平成明朝体W7" panose="02020709000000000000" pitchFamily="17" charset="-128"/>
                <a:ea typeface="ＤＦ平成明朝体W7" panose="02020709000000000000" pitchFamily="17" charset="-128"/>
                <a:cs typeface="HGP明朝E"/>
              </a:rPr>
              <a:t>・　学長</a:t>
            </a:r>
            <a:r>
              <a:rPr lang="ja-JP" altLang="en-US" sz="1700" dirty="0">
                <a:solidFill>
                  <a:prstClr val="black"/>
                </a:solidFill>
                <a:latin typeface="ＤＦ平成明朝体W7" panose="02020709000000000000" pitchFamily="17" charset="-128"/>
                <a:ea typeface="ＤＦ平成明朝体W7" panose="02020709000000000000" pitchFamily="17" charset="-128"/>
                <a:cs typeface="HGP明朝E"/>
              </a:rPr>
              <a:t>がリーダシップをとれる体制整備、教授会の役割の明確化など</a:t>
            </a:r>
            <a:r>
              <a:rPr lang="ja-JP" altLang="en-US" sz="1700" dirty="0" smtClean="0">
                <a:solidFill>
                  <a:prstClr val="black"/>
                </a:solidFill>
                <a:latin typeface="ＤＦ平成明朝体W7" panose="02020709000000000000" pitchFamily="17" charset="-128"/>
                <a:ea typeface="ＤＦ平成明朝体W7" panose="02020709000000000000" pitchFamily="17" charset="-128"/>
                <a:cs typeface="HGP明朝E"/>
              </a:rPr>
              <a:t>法令</a:t>
            </a:r>
            <a:endParaRPr lang="en-US" altLang="ja-JP" sz="1700" dirty="0" smtClean="0">
              <a:solidFill>
                <a:prstClr val="black"/>
              </a:solidFill>
              <a:latin typeface="ＤＦ平成明朝体W7" panose="02020709000000000000" pitchFamily="17" charset="-128"/>
              <a:ea typeface="ＤＦ平成明朝体W7" panose="02020709000000000000" pitchFamily="17" charset="-128"/>
              <a:cs typeface="HGP明朝E"/>
            </a:endParaRPr>
          </a:p>
          <a:p>
            <a:pPr marL="630238" indent="-90488" defTabSz="454896">
              <a:defRPr/>
            </a:pPr>
            <a:r>
              <a:rPr lang="ja-JP" altLang="en-US" sz="1700" dirty="0">
                <a:solidFill>
                  <a:prstClr val="black"/>
                </a:solidFill>
                <a:latin typeface="ＤＦ平成明朝体W7" panose="02020709000000000000" pitchFamily="17" charset="-128"/>
                <a:ea typeface="ＤＦ平成明朝体W7" panose="02020709000000000000" pitchFamily="17" charset="-128"/>
                <a:cs typeface="HGP明朝E"/>
              </a:rPr>
              <a:t>　</a:t>
            </a:r>
            <a:r>
              <a:rPr lang="ja-JP" altLang="en-US" sz="1700" dirty="0" smtClean="0">
                <a:solidFill>
                  <a:prstClr val="black"/>
                </a:solidFill>
                <a:latin typeface="ＤＦ平成明朝体W7" panose="02020709000000000000" pitchFamily="17" charset="-128"/>
                <a:ea typeface="ＤＦ平成明朝体W7" panose="02020709000000000000" pitchFamily="17" charset="-128"/>
                <a:cs typeface="HGP明朝E"/>
              </a:rPr>
              <a:t>改正</a:t>
            </a:r>
            <a:r>
              <a:rPr lang="ja-JP" altLang="en-US" sz="1700" dirty="0">
                <a:solidFill>
                  <a:prstClr val="black"/>
                </a:solidFill>
                <a:latin typeface="ＤＦ平成明朝体W7" panose="02020709000000000000" pitchFamily="17" charset="-128"/>
                <a:ea typeface="ＤＦ平成明朝体W7" panose="02020709000000000000" pitchFamily="17" charset="-128"/>
                <a:cs typeface="HGP明朝E"/>
              </a:rPr>
              <a:t>も含めたガバナンス改革</a:t>
            </a:r>
            <a:endParaRPr lang="en-US" altLang="ja-JP" sz="1700" dirty="0">
              <a:solidFill>
                <a:prstClr val="black"/>
              </a:solidFill>
              <a:latin typeface="ＤＦ平成明朝体W7" panose="02020709000000000000" pitchFamily="17" charset="-128"/>
              <a:ea typeface="ＤＦ平成明朝体W7" panose="02020709000000000000" pitchFamily="17" charset="-128"/>
              <a:cs typeface="HGP明朝E"/>
            </a:endParaRPr>
          </a:p>
          <a:p>
            <a:pPr marL="630238" indent="-90488" defTabSz="454896">
              <a:defRPr/>
            </a:pPr>
            <a:endParaRPr lang="en-US" altLang="ja-JP" dirty="0">
              <a:solidFill>
                <a:prstClr val="black"/>
              </a:solidFill>
              <a:latin typeface="ＤＦ平成明朝体W7" panose="02020709000000000000" pitchFamily="17" charset="-128"/>
              <a:ea typeface="ＤＦ平成明朝体W7" panose="02020709000000000000" pitchFamily="17" charset="-128"/>
              <a:cs typeface="HGP明朝E"/>
            </a:endParaRPr>
          </a:p>
        </p:txBody>
      </p:sp>
    </p:spTree>
    <p:extLst>
      <p:ext uri="{BB962C8B-B14F-4D97-AF65-F5344CB8AC3E}">
        <p14:creationId xmlns:p14="http://schemas.microsoft.com/office/powerpoint/2010/main" val="3066534218"/>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3679"/>
            <a:ext cx="9144000" cy="4194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0" y="28214"/>
            <a:ext cx="9144000" cy="400110"/>
          </a:xfrm>
          <a:prstGeom prst="rect">
            <a:avLst/>
          </a:prstGeom>
          <a:noFill/>
        </p:spPr>
        <p:txBody>
          <a:bodyPr wrap="square" rtlCol="0">
            <a:spAutoFit/>
          </a:bodyPr>
          <a:lstStyle/>
          <a:p>
            <a:pPr algn="ctr"/>
            <a:r>
              <a:rPr kumimoji="1"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教育再生実行会議　第四次提言</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スライド番号プレースホルダー 10"/>
          <p:cNvSpPr>
            <a:spLocks noGrp="1"/>
          </p:cNvSpPr>
          <p:nvPr>
            <p:ph type="sldNum" sz="quarter" idx="12"/>
          </p:nvPr>
        </p:nvSpPr>
        <p:spPr>
          <a:xfrm>
            <a:off x="7032747" y="6574763"/>
            <a:ext cx="2133600" cy="365125"/>
          </a:xfrm>
        </p:spPr>
        <p:txBody>
          <a:bodyPr/>
          <a:lstStyle/>
          <a:p>
            <a:fld id="{973FA57C-AB59-4833-AF31-95C44D5249F2}" type="slidenum">
              <a:rPr kumimoji="1" lang="ja-JP" altLang="en-US" sz="1400" i="1"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8</a:t>
            </a:fld>
            <a:endParaRPr kumimoji="1" lang="ja-JP" altLang="en-US" sz="1400" i="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1"/>
          <p:cNvSpPr txBox="1">
            <a:spLocks noChangeArrowheads="1"/>
          </p:cNvSpPr>
          <p:nvPr/>
        </p:nvSpPr>
        <p:spPr bwMode="auto">
          <a:xfrm>
            <a:off x="34963" y="590031"/>
            <a:ext cx="100806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4025" eaLnBrk="0" hangingPunct="0">
              <a:spcBef>
                <a:spcPct val="20000"/>
              </a:spcBef>
              <a:buChar char="•"/>
              <a:defRPr kumimoji="1" sz="3200">
                <a:solidFill>
                  <a:schemeClr val="tx1"/>
                </a:solidFill>
                <a:latin typeface="HGPｺﾞｼｯｸM" pitchFamily="50" charset="-128"/>
                <a:ea typeface="HGPｺﾞｼｯｸM" pitchFamily="50" charset="-128"/>
              </a:defRPr>
            </a:lvl1pPr>
            <a:lvl2pPr marL="742950" indent="-285750" defTabSz="454025" eaLnBrk="0" hangingPunct="0">
              <a:spcBef>
                <a:spcPct val="20000"/>
              </a:spcBef>
              <a:buChar char="–"/>
              <a:defRPr kumimoji="1" sz="2800">
                <a:solidFill>
                  <a:schemeClr val="tx1"/>
                </a:solidFill>
                <a:latin typeface="HGPｺﾞｼｯｸM" pitchFamily="50" charset="-128"/>
                <a:ea typeface="HGPｺﾞｼｯｸM" pitchFamily="50" charset="-128"/>
              </a:defRPr>
            </a:lvl2pPr>
            <a:lvl3pPr marL="1143000" indent="-228600" defTabSz="454025" eaLnBrk="0" hangingPunct="0">
              <a:spcBef>
                <a:spcPct val="20000"/>
              </a:spcBef>
              <a:buChar char="•"/>
              <a:defRPr kumimoji="1" sz="2400">
                <a:solidFill>
                  <a:schemeClr val="tx1"/>
                </a:solidFill>
                <a:latin typeface="HGPｺﾞｼｯｸM" pitchFamily="50" charset="-128"/>
                <a:ea typeface="HGPｺﾞｼｯｸM" pitchFamily="50" charset="-128"/>
              </a:defRPr>
            </a:lvl3pPr>
            <a:lvl4pPr marL="1600200" indent="-228600" defTabSz="454025" eaLnBrk="0" hangingPunct="0">
              <a:spcBef>
                <a:spcPct val="20000"/>
              </a:spcBef>
              <a:buChar char="–"/>
              <a:defRPr kumimoji="1" sz="2000">
                <a:solidFill>
                  <a:schemeClr val="tx1"/>
                </a:solidFill>
                <a:latin typeface="HGPｺﾞｼｯｸM" pitchFamily="50" charset="-128"/>
                <a:ea typeface="HGPｺﾞｼｯｸM" pitchFamily="50" charset="-128"/>
              </a:defRPr>
            </a:lvl4pPr>
            <a:lvl5pPr marL="2057400" indent="-228600" defTabSz="454025" eaLnBrk="0" hangingPunct="0">
              <a:spcBef>
                <a:spcPct val="20000"/>
              </a:spcBef>
              <a:buChar char="»"/>
              <a:defRPr kumimoji="1" sz="2000">
                <a:solidFill>
                  <a:schemeClr val="tx1"/>
                </a:solidFill>
                <a:latin typeface="HGPｺﾞｼｯｸM" pitchFamily="50" charset="-128"/>
                <a:ea typeface="HGPｺﾞｼｯｸM" pitchFamily="50" charset="-128"/>
              </a:defRPr>
            </a:lvl5pPr>
            <a:lvl6pPr marL="2514600" indent="-228600" defTabSz="454025" eaLnBrk="0" fontAlgn="base" hangingPunct="0">
              <a:spcBef>
                <a:spcPct val="20000"/>
              </a:spcBef>
              <a:spcAft>
                <a:spcPct val="0"/>
              </a:spcAft>
              <a:buChar char="»"/>
              <a:defRPr kumimoji="1" sz="2000">
                <a:solidFill>
                  <a:schemeClr val="tx1"/>
                </a:solidFill>
                <a:latin typeface="HGPｺﾞｼｯｸM" pitchFamily="50" charset="-128"/>
                <a:ea typeface="HGPｺﾞｼｯｸM" pitchFamily="50" charset="-128"/>
              </a:defRPr>
            </a:lvl6pPr>
            <a:lvl7pPr marL="2971800" indent="-228600" defTabSz="454025" eaLnBrk="0" fontAlgn="base" hangingPunct="0">
              <a:spcBef>
                <a:spcPct val="20000"/>
              </a:spcBef>
              <a:spcAft>
                <a:spcPct val="0"/>
              </a:spcAft>
              <a:buChar char="»"/>
              <a:defRPr kumimoji="1" sz="2000">
                <a:solidFill>
                  <a:schemeClr val="tx1"/>
                </a:solidFill>
                <a:latin typeface="HGPｺﾞｼｯｸM" pitchFamily="50" charset="-128"/>
                <a:ea typeface="HGPｺﾞｼｯｸM" pitchFamily="50" charset="-128"/>
              </a:defRPr>
            </a:lvl7pPr>
            <a:lvl8pPr marL="3429000" indent="-228600" defTabSz="454025" eaLnBrk="0" fontAlgn="base" hangingPunct="0">
              <a:spcBef>
                <a:spcPct val="20000"/>
              </a:spcBef>
              <a:spcAft>
                <a:spcPct val="0"/>
              </a:spcAft>
              <a:buChar char="»"/>
              <a:defRPr kumimoji="1" sz="2000">
                <a:solidFill>
                  <a:schemeClr val="tx1"/>
                </a:solidFill>
                <a:latin typeface="HGPｺﾞｼｯｸM" pitchFamily="50" charset="-128"/>
                <a:ea typeface="HGPｺﾞｼｯｸM" pitchFamily="50" charset="-128"/>
              </a:defRPr>
            </a:lvl8pPr>
            <a:lvl9pPr marL="3886200" indent="-228600" defTabSz="454025" eaLnBrk="0" fontAlgn="base" hangingPunct="0">
              <a:spcBef>
                <a:spcPct val="20000"/>
              </a:spcBef>
              <a:spcAft>
                <a:spcPct val="0"/>
              </a:spcAft>
              <a:buChar char="»"/>
              <a:defRPr kumimoji="1" sz="2000">
                <a:solidFill>
                  <a:schemeClr val="tx1"/>
                </a:solidFill>
                <a:latin typeface="HGPｺﾞｼｯｸM" pitchFamily="50" charset="-128"/>
                <a:ea typeface="HGPｺﾞｼｯｸM" pitchFamily="50" charset="-128"/>
              </a:defRPr>
            </a:lvl9pPr>
          </a:lstStyle>
          <a:p>
            <a:pPr eaLnBrk="1" hangingPunct="1">
              <a:spcBef>
                <a:spcPct val="0"/>
              </a:spcBef>
              <a:buFontTx/>
              <a:buNone/>
            </a:pPr>
            <a:r>
              <a:rPr lang="ja-JP" altLang="en-US" sz="2200" b="1" dirty="0">
                <a:latin typeface="ＤＦ平成ゴシック体W5" panose="020B0509000000000000" pitchFamily="49" charset="-128"/>
                <a:ea typeface="ＤＦ平成ゴシック体W5" panose="020B0509000000000000" pitchFamily="49" charset="-128"/>
                <a:cs typeface="Meiryo UI" panose="020B0604030504040204" pitchFamily="50" charset="-128"/>
              </a:rPr>
              <a:t>◆高等学校教育と大学教育との接続・大学入学者選抜の在り方について</a:t>
            </a:r>
          </a:p>
          <a:p>
            <a:pPr eaLnBrk="1" hangingPunct="1">
              <a:spcBef>
                <a:spcPct val="0"/>
              </a:spcBef>
              <a:buFontTx/>
              <a:buNone/>
            </a:pPr>
            <a:r>
              <a:rPr lang="ja-JP" altLang="en-US" sz="2200" b="1" dirty="0">
                <a:latin typeface="ＤＦ平成ゴシック体W5" panose="020B0509000000000000" pitchFamily="49" charset="-128"/>
                <a:ea typeface="ＤＦ平成ゴシック体W5" panose="020B0509000000000000" pitchFamily="49" charset="-128"/>
                <a:cs typeface="Meiryo UI" panose="020B0604030504040204" pitchFamily="50" charset="-128"/>
              </a:rPr>
              <a:t>　</a:t>
            </a:r>
            <a:r>
              <a:rPr lang="ja-JP" altLang="en-US" sz="2200" b="1" dirty="0" smtClean="0">
                <a:latin typeface="ＤＦ平成ゴシック体W5" panose="020B0509000000000000" pitchFamily="49" charset="-128"/>
                <a:ea typeface="ＤＦ平成ゴシック体W5" panose="020B0509000000000000" pitchFamily="49" charset="-128"/>
                <a:cs typeface="Meiryo UI" panose="020B0604030504040204" pitchFamily="50" charset="-128"/>
              </a:rPr>
              <a:t>　</a:t>
            </a:r>
            <a:r>
              <a:rPr lang="en-US" altLang="ja-JP" sz="2200" b="1" dirty="0" smtClean="0">
                <a:latin typeface="ＤＦ平成ゴシック体W5" panose="020B0509000000000000" pitchFamily="49" charset="-128"/>
                <a:ea typeface="ＤＦ平成ゴシック体W5" panose="020B0509000000000000" pitchFamily="49" charset="-128"/>
                <a:cs typeface="Meiryo UI" panose="020B0604030504040204" pitchFamily="50" charset="-128"/>
              </a:rPr>
              <a:t>〜</a:t>
            </a:r>
            <a:r>
              <a:rPr lang="ja-JP" altLang="en-US" sz="2200" b="1" dirty="0">
                <a:latin typeface="ＤＦ平成ゴシック体W5" panose="020B0509000000000000" pitchFamily="49" charset="-128"/>
                <a:ea typeface="ＤＦ平成ゴシック体W5" panose="020B0509000000000000" pitchFamily="49" charset="-128"/>
                <a:cs typeface="Meiryo UI" panose="020B0604030504040204" pitchFamily="50" charset="-128"/>
              </a:rPr>
              <a:t>教育再生実行会議 第四次提言 概要</a:t>
            </a:r>
            <a:r>
              <a:rPr lang="en-US" altLang="ja-JP" sz="2200" b="1" dirty="0">
                <a:latin typeface="ＤＦ平成ゴシック体W5" panose="020B0509000000000000" pitchFamily="49" charset="-128"/>
                <a:ea typeface="ＤＦ平成ゴシック体W5" panose="020B0509000000000000" pitchFamily="49" charset="-128"/>
                <a:cs typeface="Meiryo UI" panose="020B0604030504040204" pitchFamily="50" charset="-128"/>
              </a:rPr>
              <a:t>〜 </a:t>
            </a:r>
            <a:r>
              <a:rPr lang="ja-JP" altLang="en-US" sz="2200" b="1" dirty="0">
                <a:latin typeface="ＤＦ平成ゴシック体W5" panose="020B0509000000000000" pitchFamily="49" charset="-128"/>
                <a:ea typeface="ＤＦ平成ゴシック体W5" panose="020B0509000000000000" pitchFamily="49" charset="-128"/>
                <a:cs typeface="Meiryo UI" panose="020B0604030504040204" pitchFamily="50" charset="-128"/>
              </a:rPr>
              <a:t>（</a:t>
            </a:r>
            <a:r>
              <a:rPr lang="ja-JP" altLang="en-US" sz="2200" b="1" dirty="0" smtClean="0">
                <a:latin typeface="ＤＦ平成ゴシック体W5" panose="020B0509000000000000" pitchFamily="49" charset="-128"/>
                <a:ea typeface="ＤＦ平成ゴシック体W5" panose="020B0509000000000000" pitchFamily="49" charset="-128"/>
                <a:cs typeface="Meiryo UI" panose="020B0604030504040204" pitchFamily="50" charset="-128"/>
              </a:rPr>
              <a:t>平成</a:t>
            </a:r>
            <a:r>
              <a:rPr lang="en-US" altLang="ja-JP" sz="2200" b="1" dirty="0" smtClean="0">
                <a:latin typeface="ＤＦ平成ゴシック体W5" panose="020B0509000000000000" pitchFamily="49" charset="-128"/>
                <a:ea typeface="ＤＦ平成ゴシック体W5" panose="020B0509000000000000" pitchFamily="49" charset="-128"/>
                <a:cs typeface="Meiryo UI" panose="020B0604030504040204" pitchFamily="50" charset="-128"/>
              </a:rPr>
              <a:t>25</a:t>
            </a:r>
            <a:r>
              <a:rPr lang="ja-JP" altLang="en-US" sz="2200" b="1" dirty="0" smtClean="0">
                <a:latin typeface="ＤＦ平成ゴシック体W5" panose="020B0509000000000000" pitchFamily="49" charset="-128"/>
                <a:ea typeface="ＤＦ平成ゴシック体W5" panose="020B0509000000000000" pitchFamily="49" charset="-128"/>
                <a:cs typeface="Meiryo UI" panose="020B0604030504040204" pitchFamily="50" charset="-128"/>
              </a:rPr>
              <a:t>年</a:t>
            </a:r>
            <a:r>
              <a:rPr lang="en-US" altLang="ja-JP" sz="2200" b="1" dirty="0" smtClean="0">
                <a:latin typeface="ＤＦ平成ゴシック体W5" panose="020B0509000000000000" pitchFamily="49" charset="-128"/>
                <a:ea typeface="ＤＦ平成ゴシック体W5" panose="020B0509000000000000" pitchFamily="49" charset="-128"/>
                <a:cs typeface="Meiryo UI" panose="020B0604030504040204" pitchFamily="50" charset="-128"/>
              </a:rPr>
              <a:t>10</a:t>
            </a:r>
            <a:r>
              <a:rPr lang="ja-JP" altLang="en-US" sz="2200" b="1" dirty="0" smtClean="0">
                <a:latin typeface="ＤＦ平成ゴシック体W5" panose="020B0509000000000000" pitchFamily="49" charset="-128"/>
                <a:ea typeface="ＤＦ平成ゴシック体W5" panose="020B0509000000000000" pitchFamily="49" charset="-128"/>
                <a:cs typeface="Meiryo UI" panose="020B0604030504040204" pitchFamily="50" charset="-128"/>
              </a:rPr>
              <a:t>月</a:t>
            </a:r>
            <a:r>
              <a:rPr lang="en-US" altLang="ja-JP" sz="2200" b="1" dirty="0" smtClean="0">
                <a:latin typeface="ＤＦ平成ゴシック体W5" panose="020B0509000000000000" pitchFamily="49" charset="-128"/>
                <a:ea typeface="ＤＦ平成ゴシック体W5" panose="020B0509000000000000" pitchFamily="49" charset="-128"/>
                <a:cs typeface="Meiryo UI" panose="020B0604030504040204" pitchFamily="50" charset="-128"/>
              </a:rPr>
              <a:t>31</a:t>
            </a:r>
            <a:r>
              <a:rPr lang="ja-JP" altLang="en-US" sz="2200" b="1" dirty="0" smtClean="0">
                <a:latin typeface="ＤＦ平成ゴシック体W5" panose="020B0509000000000000" pitchFamily="49" charset="-128"/>
                <a:ea typeface="ＤＦ平成ゴシック体W5" panose="020B0509000000000000" pitchFamily="49" charset="-128"/>
                <a:cs typeface="Meiryo UI" panose="020B0604030504040204" pitchFamily="50" charset="-128"/>
              </a:rPr>
              <a:t>日</a:t>
            </a:r>
            <a:r>
              <a:rPr lang="ja-JP" altLang="en-US" sz="2200" b="1" dirty="0">
                <a:latin typeface="ＤＦ平成ゴシック体W5" panose="020B0509000000000000" pitchFamily="49" charset="-128"/>
                <a:ea typeface="ＤＦ平成ゴシック体W5" panose="020B0509000000000000" pitchFamily="49" charset="-128"/>
                <a:cs typeface="Meiryo UI" panose="020B0604030504040204" pitchFamily="50" charset="-128"/>
              </a:rPr>
              <a:t>）</a:t>
            </a:r>
            <a:endParaRPr lang="en-US" altLang="ja-JP" sz="2200" b="1" dirty="0">
              <a:latin typeface="ＤＦ平成ゴシック体W5" panose="020B0509000000000000" pitchFamily="49" charset="-128"/>
              <a:ea typeface="ＤＦ平成ゴシック体W5" panose="020B0509000000000000" pitchFamily="49" charset="-128"/>
              <a:cs typeface="Meiryo UI" panose="020B0604030504040204" pitchFamily="50" charset="-128"/>
            </a:endParaRPr>
          </a:p>
        </p:txBody>
      </p:sp>
      <p:sp>
        <p:nvSpPr>
          <p:cNvPr id="9" name="コンテンツ プレースホルダー 4"/>
          <p:cNvSpPr txBox="1">
            <a:spLocks/>
          </p:cNvSpPr>
          <p:nvPr/>
        </p:nvSpPr>
        <p:spPr>
          <a:xfrm>
            <a:off x="265755" y="1772816"/>
            <a:ext cx="8803089" cy="4078039"/>
          </a:xfrm>
          <a:prstGeom prst="rect">
            <a:avLst/>
          </a:prstGeom>
          <a:noFill/>
        </p:spPr>
        <p:txBody>
          <a:bodyPr vert="horz" wrap="square" lIns="91440" tIns="45720" rIns="91440" bIns="45720" rtlCol="0">
            <a:spAutoFit/>
          </a:bodyPr>
          <a:lstStyle>
            <a:lvl1pPr marL="0" indent="0" algn="ctr" defTabSz="914400" rtl="0" eaLnBrk="0" latinLnBrk="0" hangingPunct="0">
              <a:spcBef>
                <a:spcPct val="20000"/>
              </a:spcBef>
              <a:buFont typeface="Arial" pitchFamily="34" charset="0"/>
              <a:buChar char="•"/>
              <a:defRPr kumimoji="1" sz="3200" kern="1200">
                <a:solidFill>
                  <a:schemeClr val="tx1"/>
                </a:solidFill>
                <a:latin typeface="HGPｺﾞｼｯｸM" pitchFamily="50" charset="-128"/>
                <a:ea typeface="HGPｺﾞｼｯｸM" pitchFamily="50" charset="-128"/>
                <a:cs typeface="+mn-cs"/>
              </a:defRPr>
            </a:lvl1pPr>
            <a:lvl2pPr marL="742950" indent="-285750" algn="ctr" defTabSz="914400" rtl="0" eaLnBrk="0" latinLnBrk="0" hangingPunct="0">
              <a:spcBef>
                <a:spcPct val="20000"/>
              </a:spcBef>
              <a:buFont typeface="Arial" pitchFamily="34" charset="0"/>
              <a:buChar char="–"/>
              <a:defRPr kumimoji="1" sz="2800" kern="1200">
                <a:solidFill>
                  <a:schemeClr val="tx1"/>
                </a:solidFill>
                <a:latin typeface="HGPｺﾞｼｯｸM" pitchFamily="50" charset="-128"/>
                <a:ea typeface="HGPｺﾞｼｯｸM" pitchFamily="50" charset="-128"/>
                <a:cs typeface="+mn-cs"/>
              </a:defRPr>
            </a:lvl2pPr>
            <a:lvl3pPr marL="1143000" indent="-228600" algn="ctr" defTabSz="914400" rtl="0" eaLnBrk="0" latinLnBrk="0" hangingPunct="0">
              <a:spcBef>
                <a:spcPct val="20000"/>
              </a:spcBef>
              <a:buFont typeface="Arial" pitchFamily="34" charset="0"/>
              <a:buChar char="•"/>
              <a:defRPr kumimoji="1" sz="2400" kern="1200">
                <a:solidFill>
                  <a:schemeClr val="tx1"/>
                </a:solidFill>
                <a:latin typeface="HGPｺﾞｼｯｸM" pitchFamily="50" charset="-128"/>
                <a:ea typeface="HGPｺﾞｼｯｸM" pitchFamily="50" charset="-128"/>
                <a:cs typeface="+mn-cs"/>
              </a:defRPr>
            </a:lvl3pPr>
            <a:lvl4pPr marL="1600200" indent="-228600" algn="ctr" defTabSz="914400" rtl="0" eaLnBrk="0" latinLnBrk="0" hangingPunct="0">
              <a:spcBef>
                <a:spcPct val="20000"/>
              </a:spcBef>
              <a:buFont typeface="Arial" pitchFamily="34" charset="0"/>
              <a:buChar char="–"/>
              <a:defRPr kumimoji="1" sz="2000" kern="1200">
                <a:solidFill>
                  <a:schemeClr val="tx1"/>
                </a:solidFill>
                <a:latin typeface="HGPｺﾞｼｯｸM" pitchFamily="50" charset="-128"/>
                <a:ea typeface="HGPｺﾞｼｯｸM" pitchFamily="50" charset="-128"/>
                <a:cs typeface="+mn-cs"/>
              </a:defRPr>
            </a:lvl4pPr>
            <a:lvl5pPr marL="2057400" indent="-228600" algn="ctr" defTabSz="914400" rtl="0" eaLnBrk="0" latinLnBrk="0" hangingPunct="0">
              <a:spcBef>
                <a:spcPct val="20000"/>
              </a:spcBef>
              <a:buFont typeface="Arial" pitchFamily="34" charset="0"/>
              <a:buChar char="»"/>
              <a:defRPr kumimoji="1" sz="2000" kern="1200">
                <a:solidFill>
                  <a:schemeClr val="tx1"/>
                </a:solidFill>
                <a:latin typeface="HGPｺﾞｼｯｸM" pitchFamily="50" charset="-128"/>
                <a:ea typeface="HGPｺﾞｼｯｸM" pitchFamily="50" charset="-128"/>
                <a:cs typeface="+mn-cs"/>
              </a:defRPr>
            </a:lvl5pPr>
            <a:lvl6pPr marL="2514600" indent="-228600" algn="ctr" defTabSz="914400" rtl="0" eaLnBrk="0" fontAlgn="base" latinLnBrk="0" hangingPunct="0">
              <a:spcBef>
                <a:spcPct val="20000"/>
              </a:spcBef>
              <a:spcAft>
                <a:spcPct val="0"/>
              </a:spcAft>
              <a:buFont typeface="Arial" pitchFamily="34" charset="0"/>
              <a:buChar char="»"/>
              <a:defRPr kumimoji="1" sz="2000" kern="1200">
                <a:solidFill>
                  <a:schemeClr val="tx1"/>
                </a:solidFill>
                <a:latin typeface="HGPｺﾞｼｯｸM" pitchFamily="50" charset="-128"/>
                <a:ea typeface="HGPｺﾞｼｯｸM" pitchFamily="50" charset="-128"/>
                <a:cs typeface="+mn-cs"/>
              </a:defRPr>
            </a:lvl6pPr>
            <a:lvl7pPr marL="2971800" indent="-228600" algn="ctr" defTabSz="914400" rtl="0" eaLnBrk="0" fontAlgn="base" latinLnBrk="0" hangingPunct="0">
              <a:spcBef>
                <a:spcPct val="20000"/>
              </a:spcBef>
              <a:spcAft>
                <a:spcPct val="0"/>
              </a:spcAft>
              <a:buFont typeface="Arial" pitchFamily="34" charset="0"/>
              <a:buChar char="»"/>
              <a:defRPr kumimoji="1" sz="2000" kern="1200">
                <a:solidFill>
                  <a:schemeClr val="tx1"/>
                </a:solidFill>
                <a:latin typeface="HGPｺﾞｼｯｸM" pitchFamily="50" charset="-128"/>
                <a:ea typeface="HGPｺﾞｼｯｸM" pitchFamily="50" charset="-128"/>
                <a:cs typeface="+mn-cs"/>
              </a:defRPr>
            </a:lvl7pPr>
            <a:lvl8pPr marL="3429000" indent="-228600" algn="ctr" defTabSz="914400" rtl="0" eaLnBrk="0" fontAlgn="base" latinLnBrk="0" hangingPunct="0">
              <a:spcBef>
                <a:spcPct val="20000"/>
              </a:spcBef>
              <a:spcAft>
                <a:spcPct val="0"/>
              </a:spcAft>
              <a:buFont typeface="Arial" pitchFamily="34" charset="0"/>
              <a:buChar char="»"/>
              <a:defRPr kumimoji="1" sz="2000" kern="1200">
                <a:solidFill>
                  <a:schemeClr val="tx1"/>
                </a:solidFill>
                <a:latin typeface="HGPｺﾞｼｯｸM" pitchFamily="50" charset="-128"/>
                <a:ea typeface="HGPｺﾞｼｯｸM" pitchFamily="50" charset="-128"/>
                <a:cs typeface="+mn-cs"/>
              </a:defRPr>
            </a:lvl8pPr>
            <a:lvl9pPr marL="3886200" indent="-228600" algn="ctr" defTabSz="914400" rtl="0" eaLnBrk="0" fontAlgn="base" latinLnBrk="0" hangingPunct="0">
              <a:spcBef>
                <a:spcPct val="20000"/>
              </a:spcBef>
              <a:spcAft>
                <a:spcPct val="0"/>
              </a:spcAft>
              <a:buFont typeface="Arial" pitchFamily="34" charset="0"/>
              <a:buChar char="»"/>
              <a:defRPr kumimoji="1" sz="2000" kern="1200">
                <a:solidFill>
                  <a:schemeClr val="tx1"/>
                </a:solidFill>
                <a:latin typeface="HGPｺﾞｼｯｸM" pitchFamily="50" charset="-128"/>
                <a:ea typeface="HGPｺﾞｼｯｸM" pitchFamily="50" charset="-128"/>
                <a:cs typeface="+mn-cs"/>
              </a:defRPr>
            </a:lvl9pPr>
          </a:lstStyle>
          <a:p>
            <a:pPr algn="l" eaLnBrk="1" hangingPunct="1">
              <a:spcBef>
                <a:spcPct val="0"/>
              </a:spcBef>
              <a:buFontTx/>
              <a:buNone/>
              <a:defRPr/>
            </a:pPr>
            <a:r>
              <a:rPr lang="ja-JP" altLang="en-US" sz="2400" b="1" dirty="0" smtClean="0">
                <a:solidFill>
                  <a:srgbClr val="C00000"/>
                </a:solidFill>
                <a:latin typeface="ＤＦ平成明朝体W7" panose="02020709000000000000" pitchFamily="17" charset="-128"/>
                <a:ea typeface="ＤＦ平成明朝体W7" panose="02020709000000000000" pitchFamily="17" charset="-128"/>
              </a:rPr>
              <a:t>１．高等教育の質の向上</a:t>
            </a:r>
            <a:endParaRPr lang="en-US" altLang="ja-JP" sz="2400" b="1" dirty="0" smtClean="0">
              <a:solidFill>
                <a:srgbClr val="C00000"/>
              </a:solidFill>
              <a:latin typeface="ＤＦ平成明朝体W7" panose="02020709000000000000" pitchFamily="17" charset="-128"/>
              <a:ea typeface="ＤＦ平成明朝体W7" panose="02020709000000000000" pitchFamily="17" charset="-128"/>
            </a:endParaRPr>
          </a:p>
          <a:p>
            <a:pPr algn="l" eaLnBrk="1" hangingPunct="1">
              <a:spcBef>
                <a:spcPct val="0"/>
              </a:spcBef>
              <a:buFontTx/>
              <a:buNone/>
              <a:defRPr/>
            </a:pPr>
            <a:r>
              <a:rPr lang="ja-JP" altLang="en-US" sz="1700" dirty="0" smtClean="0">
                <a:solidFill>
                  <a:srgbClr val="000000"/>
                </a:solidFill>
                <a:latin typeface="ＤＦ平成明朝体W7" panose="02020709000000000000" pitchFamily="17" charset="-128"/>
                <a:ea typeface="ＤＦ平成明朝体W7" panose="02020709000000000000" pitchFamily="17" charset="-128"/>
              </a:rPr>
              <a:t>　○　共通に身に付ける目標を明確化し、基礎的能力を確実に育成。能動的に学び自己</a:t>
            </a:r>
            <a:endParaRPr lang="en-US" altLang="ja-JP" sz="1700" dirty="0" smtClean="0">
              <a:solidFill>
                <a:srgbClr val="000000"/>
              </a:solidFill>
              <a:latin typeface="ＤＦ平成明朝体W7" panose="02020709000000000000" pitchFamily="17" charset="-128"/>
              <a:ea typeface="ＤＦ平成明朝体W7" panose="02020709000000000000" pitchFamily="17" charset="-128"/>
            </a:endParaRPr>
          </a:p>
          <a:p>
            <a:pPr algn="l" eaLnBrk="1" hangingPunct="1">
              <a:spcBef>
                <a:spcPct val="0"/>
              </a:spcBef>
              <a:buFontTx/>
              <a:buNone/>
              <a:defRPr/>
            </a:pPr>
            <a:r>
              <a:rPr lang="ja-JP" altLang="en-US" sz="1700" dirty="0">
                <a:solidFill>
                  <a:srgbClr val="000000"/>
                </a:solidFill>
                <a:latin typeface="ＤＦ平成明朝体W7" panose="02020709000000000000" pitchFamily="17" charset="-128"/>
                <a:ea typeface="ＤＦ平成明朝体W7" panose="02020709000000000000" pitchFamily="17" charset="-128"/>
              </a:rPr>
              <a:t>　</a:t>
            </a:r>
            <a:r>
              <a:rPr lang="ja-JP" altLang="en-US" sz="1700" dirty="0" smtClean="0">
                <a:solidFill>
                  <a:srgbClr val="000000"/>
                </a:solidFill>
                <a:latin typeface="ＤＦ平成明朝体W7" panose="02020709000000000000" pitchFamily="17" charset="-128"/>
                <a:ea typeface="ＤＦ平成明朝体W7" panose="02020709000000000000" pitchFamily="17" charset="-128"/>
              </a:rPr>
              <a:t>　を確立できるよう、キャリア教育を充実。学校の特色化を推進。</a:t>
            </a:r>
            <a:endParaRPr lang="en-US" altLang="ja-JP" sz="1700" dirty="0" smtClean="0">
              <a:solidFill>
                <a:srgbClr val="000000"/>
              </a:solidFill>
              <a:latin typeface="ＤＦ平成明朝体W7" panose="02020709000000000000" pitchFamily="17" charset="-128"/>
              <a:ea typeface="ＤＦ平成明朝体W7" panose="02020709000000000000" pitchFamily="17" charset="-128"/>
            </a:endParaRPr>
          </a:p>
          <a:p>
            <a:pPr algn="l" eaLnBrk="1" hangingPunct="1">
              <a:spcBef>
                <a:spcPct val="0"/>
              </a:spcBef>
              <a:buFontTx/>
              <a:buNone/>
              <a:defRPr/>
            </a:pPr>
            <a:r>
              <a:rPr lang="ja-JP" altLang="en-US" sz="1700" dirty="0">
                <a:solidFill>
                  <a:srgbClr val="000000"/>
                </a:solidFill>
                <a:latin typeface="ＤＦ平成明朝体W7" panose="02020709000000000000" pitchFamily="17" charset="-128"/>
                <a:ea typeface="ＤＦ平成明朝体W7" panose="02020709000000000000" pitchFamily="17" charset="-128"/>
              </a:rPr>
              <a:t>　</a:t>
            </a:r>
            <a:r>
              <a:rPr lang="ja-JP" altLang="en-US" sz="1700" dirty="0" smtClean="0">
                <a:solidFill>
                  <a:srgbClr val="000000"/>
                </a:solidFill>
                <a:latin typeface="ＤＦ平成明朝体W7" panose="02020709000000000000" pitchFamily="17" charset="-128"/>
                <a:ea typeface="ＤＦ平成明朝体W7" panose="02020709000000000000" pitchFamily="17" charset="-128"/>
              </a:rPr>
              <a:t>○　基礎的・共通的な学習達成度を把握し、指導改善に活かすための新たな試験の仕</a:t>
            </a:r>
            <a:endParaRPr lang="en-US" altLang="ja-JP" sz="1700" dirty="0" smtClean="0">
              <a:solidFill>
                <a:srgbClr val="000000"/>
              </a:solidFill>
              <a:latin typeface="ＤＦ平成明朝体W7" panose="02020709000000000000" pitchFamily="17" charset="-128"/>
              <a:ea typeface="ＤＦ平成明朝体W7" panose="02020709000000000000" pitchFamily="17" charset="-128"/>
            </a:endParaRPr>
          </a:p>
          <a:p>
            <a:pPr algn="l" eaLnBrk="1" hangingPunct="1">
              <a:spcBef>
                <a:spcPct val="0"/>
              </a:spcBef>
              <a:buFontTx/>
              <a:buNone/>
              <a:defRPr/>
            </a:pPr>
            <a:r>
              <a:rPr lang="ja-JP" altLang="en-US" sz="1700" dirty="0">
                <a:solidFill>
                  <a:srgbClr val="000000"/>
                </a:solidFill>
                <a:latin typeface="ＤＦ平成明朝体W7" panose="02020709000000000000" pitchFamily="17" charset="-128"/>
                <a:ea typeface="ＤＦ平成明朝体W7" panose="02020709000000000000" pitchFamily="17" charset="-128"/>
              </a:rPr>
              <a:t>　</a:t>
            </a:r>
            <a:r>
              <a:rPr lang="ja-JP" altLang="en-US" sz="1700" dirty="0" smtClean="0">
                <a:solidFill>
                  <a:srgbClr val="000000"/>
                </a:solidFill>
                <a:latin typeface="ＤＦ平成明朝体W7" panose="02020709000000000000" pitchFamily="17" charset="-128"/>
                <a:ea typeface="ＤＦ平成明朝体W7" panose="02020709000000000000" pitchFamily="17" charset="-128"/>
              </a:rPr>
              <a:t>　組み（達成度テスト（基礎レベル））を創設。複数回実施を検討。できるだけ多く</a:t>
            </a:r>
            <a:endParaRPr lang="en-US" altLang="ja-JP" sz="1700" dirty="0" smtClean="0">
              <a:solidFill>
                <a:srgbClr val="000000"/>
              </a:solidFill>
              <a:latin typeface="ＤＦ平成明朝体W7" panose="02020709000000000000" pitchFamily="17" charset="-128"/>
              <a:ea typeface="ＤＦ平成明朝体W7" panose="02020709000000000000" pitchFamily="17" charset="-128"/>
            </a:endParaRPr>
          </a:p>
          <a:p>
            <a:pPr algn="l" eaLnBrk="1" hangingPunct="1">
              <a:spcBef>
                <a:spcPct val="0"/>
              </a:spcBef>
              <a:buFontTx/>
              <a:buNone/>
              <a:defRPr/>
            </a:pPr>
            <a:r>
              <a:rPr lang="ja-JP" altLang="en-US" sz="1700" dirty="0">
                <a:solidFill>
                  <a:srgbClr val="000000"/>
                </a:solidFill>
                <a:latin typeface="ＤＦ平成明朝体W7" panose="02020709000000000000" pitchFamily="17" charset="-128"/>
                <a:ea typeface="ＤＦ平成明朝体W7" panose="02020709000000000000" pitchFamily="17" charset="-128"/>
              </a:rPr>
              <a:t>　</a:t>
            </a:r>
            <a:r>
              <a:rPr lang="ja-JP" altLang="en-US" sz="1700" dirty="0" smtClean="0">
                <a:solidFill>
                  <a:srgbClr val="000000"/>
                </a:solidFill>
                <a:latin typeface="ＤＦ平成明朝体W7" panose="02020709000000000000" pitchFamily="17" charset="-128"/>
                <a:ea typeface="ＤＦ平成明朝体W7" panose="02020709000000000000" pitchFamily="17" charset="-128"/>
              </a:rPr>
              <a:t>　の生徒が受験し学習改善につなげる。具体的な実施方法等は中教審等で検討。</a:t>
            </a:r>
            <a:endParaRPr lang="en-US" altLang="ja-JP" sz="1700" dirty="0" smtClean="0">
              <a:solidFill>
                <a:srgbClr val="000000"/>
              </a:solidFill>
              <a:latin typeface="ＤＦ平成明朝体W7" panose="02020709000000000000" pitchFamily="17" charset="-128"/>
              <a:ea typeface="ＤＦ平成明朝体W7" panose="02020709000000000000" pitchFamily="17" charset="-128"/>
            </a:endParaRPr>
          </a:p>
          <a:p>
            <a:pPr algn="l" eaLnBrk="1" hangingPunct="1">
              <a:spcBef>
                <a:spcPct val="0"/>
              </a:spcBef>
              <a:buFontTx/>
              <a:buNone/>
              <a:defRPr/>
            </a:pPr>
            <a:endParaRPr lang="en-US" altLang="ja-JP" sz="2000" dirty="0" smtClean="0">
              <a:solidFill>
                <a:srgbClr val="000000"/>
              </a:solidFill>
              <a:latin typeface="ＤＦ平成明朝体W7" panose="02020709000000000000" pitchFamily="17" charset="-128"/>
              <a:ea typeface="ＤＦ平成明朝体W7" panose="02020709000000000000" pitchFamily="17" charset="-128"/>
            </a:endParaRPr>
          </a:p>
          <a:p>
            <a:pPr algn="l" eaLnBrk="1" hangingPunct="1">
              <a:spcBef>
                <a:spcPct val="0"/>
              </a:spcBef>
              <a:buFontTx/>
              <a:buNone/>
              <a:defRPr/>
            </a:pPr>
            <a:r>
              <a:rPr lang="ja-JP" altLang="en-US" sz="2400" b="1" dirty="0" smtClean="0">
                <a:solidFill>
                  <a:srgbClr val="C00000"/>
                </a:solidFill>
                <a:latin typeface="ＤＦ平成明朝体W7" panose="02020709000000000000" pitchFamily="17" charset="-128"/>
                <a:ea typeface="ＤＦ平成明朝体W7" panose="02020709000000000000" pitchFamily="17" charset="-128"/>
              </a:rPr>
              <a:t>２．大学の人材育成機能の強化</a:t>
            </a:r>
            <a:endParaRPr lang="en-US" altLang="ja-JP" sz="2400" b="1" dirty="0" smtClean="0">
              <a:solidFill>
                <a:srgbClr val="C00000"/>
              </a:solidFill>
              <a:latin typeface="ＤＦ平成明朝体W7" panose="02020709000000000000" pitchFamily="17" charset="-128"/>
              <a:ea typeface="ＤＦ平成明朝体W7" panose="02020709000000000000" pitchFamily="17" charset="-128"/>
            </a:endParaRPr>
          </a:p>
          <a:p>
            <a:pPr algn="l" eaLnBrk="1" hangingPunct="1">
              <a:spcBef>
                <a:spcPct val="0"/>
              </a:spcBef>
              <a:buFontTx/>
              <a:buNone/>
              <a:defRPr/>
            </a:pPr>
            <a:r>
              <a:rPr lang="ja-JP" altLang="en-US" sz="1700" dirty="0" smtClean="0">
                <a:solidFill>
                  <a:srgbClr val="000000"/>
                </a:solidFill>
                <a:latin typeface="ＤＦ平成明朝体W7" panose="02020709000000000000" pitchFamily="17" charset="-128"/>
                <a:ea typeface="ＤＦ平成明朝体W7" panose="02020709000000000000" pitchFamily="17" charset="-128"/>
              </a:rPr>
              <a:t>　○　大学は、これまでの延長上ではなく将来を見据え、教育機能を強化するための大</a:t>
            </a:r>
            <a:endParaRPr lang="en-US" altLang="ja-JP" sz="1700" dirty="0" smtClean="0">
              <a:solidFill>
                <a:srgbClr val="000000"/>
              </a:solidFill>
              <a:latin typeface="ＤＦ平成明朝体W7" panose="02020709000000000000" pitchFamily="17" charset="-128"/>
              <a:ea typeface="ＤＦ平成明朝体W7" panose="02020709000000000000" pitchFamily="17" charset="-128"/>
            </a:endParaRPr>
          </a:p>
          <a:p>
            <a:pPr algn="l" eaLnBrk="1" hangingPunct="1">
              <a:spcBef>
                <a:spcPct val="0"/>
              </a:spcBef>
              <a:buFontTx/>
              <a:buNone/>
              <a:defRPr/>
            </a:pPr>
            <a:r>
              <a:rPr lang="ja-JP" altLang="en-US" sz="1700" dirty="0">
                <a:solidFill>
                  <a:srgbClr val="000000"/>
                </a:solidFill>
                <a:latin typeface="ＤＦ平成明朝体W7" panose="02020709000000000000" pitchFamily="17" charset="-128"/>
                <a:ea typeface="ＤＦ平成明朝体W7" panose="02020709000000000000" pitchFamily="17" charset="-128"/>
              </a:rPr>
              <a:t>　</a:t>
            </a:r>
            <a:r>
              <a:rPr lang="ja-JP" altLang="en-US" sz="1700" dirty="0" smtClean="0">
                <a:solidFill>
                  <a:srgbClr val="000000"/>
                </a:solidFill>
                <a:latin typeface="ＤＦ平成明朝体W7" panose="02020709000000000000" pitchFamily="17" charset="-128"/>
                <a:ea typeface="ＤＦ平成明朝体W7" panose="02020709000000000000" pitchFamily="17" charset="-128"/>
              </a:rPr>
              <a:t>　胆な改革を実施。教育課程の点検・改善、厳格な成績評価・卒業認定の実施など質</a:t>
            </a:r>
            <a:endParaRPr lang="en-US" altLang="ja-JP" sz="1700" dirty="0" smtClean="0">
              <a:solidFill>
                <a:srgbClr val="000000"/>
              </a:solidFill>
              <a:latin typeface="ＤＦ平成明朝体W7" panose="02020709000000000000" pitchFamily="17" charset="-128"/>
              <a:ea typeface="ＤＦ平成明朝体W7" panose="02020709000000000000" pitchFamily="17" charset="-128"/>
            </a:endParaRPr>
          </a:p>
          <a:p>
            <a:pPr algn="l" eaLnBrk="1" hangingPunct="1">
              <a:spcBef>
                <a:spcPct val="0"/>
              </a:spcBef>
              <a:buFontTx/>
              <a:buNone/>
              <a:defRPr/>
            </a:pPr>
            <a:r>
              <a:rPr lang="ja-JP" altLang="en-US" sz="1700" dirty="0">
                <a:solidFill>
                  <a:srgbClr val="000000"/>
                </a:solidFill>
                <a:latin typeface="ＤＦ平成明朝体W7" panose="02020709000000000000" pitchFamily="17" charset="-128"/>
                <a:ea typeface="ＤＦ平成明朝体W7" panose="02020709000000000000" pitchFamily="17" charset="-128"/>
              </a:rPr>
              <a:t>　</a:t>
            </a:r>
            <a:r>
              <a:rPr lang="ja-JP" altLang="en-US" sz="1700" dirty="0" smtClean="0">
                <a:solidFill>
                  <a:srgbClr val="000000"/>
                </a:solidFill>
                <a:latin typeface="ＤＦ平成明朝体W7" panose="02020709000000000000" pitchFamily="17" charset="-128"/>
                <a:ea typeface="ＤＦ平成明朝体W7" panose="02020709000000000000" pitchFamily="17" charset="-128"/>
              </a:rPr>
              <a:t>　保証を徹底。教育の質的転換と可視化。　</a:t>
            </a:r>
            <a:endParaRPr lang="en-US" altLang="ja-JP" sz="1700" dirty="0" smtClean="0">
              <a:latin typeface="ＤＦ平成明朝体W7" panose="02020709000000000000" pitchFamily="17" charset="-128"/>
              <a:ea typeface="ＤＦ平成明朝体W7" panose="02020709000000000000" pitchFamily="17" charset="-128"/>
            </a:endParaRPr>
          </a:p>
          <a:p>
            <a:pPr algn="l" eaLnBrk="1" hangingPunct="1">
              <a:spcBef>
                <a:spcPct val="0"/>
              </a:spcBef>
              <a:buFontTx/>
              <a:buNone/>
              <a:defRPr/>
            </a:pPr>
            <a:endParaRPr lang="en-US" altLang="ja-JP" sz="1700" dirty="0" smtClean="0">
              <a:solidFill>
                <a:srgbClr val="000000"/>
              </a:solidFill>
              <a:latin typeface="ＤＦ平成明朝体W7" panose="02020709000000000000" pitchFamily="17" charset="-128"/>
              <a:ea typeface="ＤＦ平成明朝体W7" panose="02020709000000000000" pitchFamily="17" charset="-128"/>
            </a:endParaRPr>
          </a:p>
          <a:p>
            <a:pPr algn="l" eaLnBrk="1" hangingPunct="1">
              <a:spcBef>
                <a:spcPct val="0"/>
              </a:spcBef>
              <a:buFontTx/>
              <a:buNone/>
              <a:defRPr/>
            </a:pPr>
            <a:endParaRPr lang="en-US" altLang="ja-JP" sz="2000" dirty="0" smtClean="0">
              <a:solidFill>
                <a:srgbClr val="000000"/>
              </a:solidFill>
              <a:latin typeface="ＤＦ平成明朝体W7" panose="02020709000000000000" pitchFamily="17" charset="-128"/>
              <a:ea typeface="ＤＦ平成明朝体W7" panose="02020709000000000000" pitchFamily="17" charset="-128"/>
            </a:endParaRPr>
          </a:p>
          <a:p>
            <a:pPr algn="l" eaLnBrk="1" hangingPunct="1">
              <a:spcBef>
                <a:spcPct val="0"/>
              </a:spcBef>
              <a:buFontTx/>
              <a:buNone/>
              <a:defRPr/>
            </a:pPr>
            <a:endParaRPr lang="en-US" altLang="ja-JP" sz="1800" dirty="0" smtClean="0">
              <a:solidFill>
                <a:srgbClr val="000000"/>
              </a:solidFill>
              <a:latin typeface="ＤＦ平成明朝体W7" panose="02020709000000000000" pitchFamily="17" charset="-128"/>
              <a:ea typeface="ＤＦ平成明朝体W7" panose="02020709000000000000" pitchFamily="17" charset="-128"/>
            </a:endParaRPr>
          </a:p>
        </p:txBody>
      </p:sp>
    </p:spTree>
    <p:extLst>
      <p:ext uri="{BB962C8B-B14F-4D97-AF65-F5344CB8AC3E}">
        <p14:creationId xmlns:p14="http://schemas.microsoft.com/office/powerpoint/2010/main" val="730504721"/>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G創英角+ゴシック">
    <a:majorFont>
      <a:latin typeface="HGP創英角ｺﾞｼｯｸUB"/>
      <a:ea typeface="HG創英角ｺﾞｼｯｸUB"/>
      <a:cs typeface=""/>
    </a:majorFont>
    <a:minorFont>
      <a:latin typeface="ＭＳ Ｐゴシック"/>
      <a:ea typeface="ＭＳ 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ve ドキュメント" ma:contentTypeID="0x01010003F8831469804144AE3F259EF433E9EB00880358CC25B5FD408D08AA745D734C24" ma:contentTypeVersion="5" ma:contentTypeDescription="新しいドキュメントを作成します。" ma:contentTypeScope="" ma:versionID="9b626b5f741cd90e3f57594f4a318847">
  <xsd:schema xmlns:xsd="http://www.w3.org/2001/XMLSchema" xmlns:p="http://schemas.microsoft.com/office/2006/metadata/properties" xmlns:ns1="http://schemas.microsoft.com/sharepoint/v3" xmlns:ns2="9e14bc9f-d43a-4562-9a47-6bccc43a8b23" xmlns:ns3="c0df5816-2116-45f5-8624-b22696e7588b" targetNamespace="http://schemas.microsoft.com/office/2006/metadata/properties" ma:root="true" ma:fieldsID="1978af37cb3106af75c97a70408c4a09" ns1:_="" ns2:_="" ns3:_="">
    <xsd:import namespace="http://schemas.microsoft.com/sharepoint/v3"/>
    <xsd:import namespace="9e14bc9f-d43a-4562-9a47-6bccc43a8b23"/>
    <xsd:import namespace="c0df5816-2116-45f5-8624-b22696e7588b"/>
    <xsd:element name="properties">
      <xsd:complexType>
        <xsd:sequence>
          <xsd:element name="documentManagement">
            <xsd:complexType>
              <xsd:all>
                <xsd:element ref="ns1:CheckedOutUserId1" minOccurs="0"/>
                <xsd:element ref="ns2:FileShareFlag" minOccurs="0"/>
                <xsd:element ref="ns3:OpuScanFileOwner"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CheckedOutUserId1" ma:index="10" nillable="true" ma:displayName="アイテムをチェックアウトしているユーザーの ID" ma:hidden="true" ma:list="Docs" ma:internalName="CheckedOutUserId1" ma:readOnly="true" ma:showField="CheckoutUserId">
      <xsd:simpleType>
        <xsd:restriction base="dms:Lookup"/>
      </xsd:simpleType>
    </xsd:element>
  </xsd:schema>
  <xsd:schema xmlns:xsd="http://www.w3.org/2001/XMLSchema" xmlns:dms="http://schemas.microsoft.com/office/2006/documentManagement/types" targetNamespace="9e14bc9f-d43a-4562-9a47-6bccc43a8b23" elementFormDefault="qualified">
    <xsd:import namespace="http://schemas.microsoft.com/office/2006/documentManagement/types"/>
    <xsd:element name="FileShareFlag" ma:index="11" nillable="true" ma:displayName="ファイル シェア フラグ" ma:default="-1.0" ma:hidden="true" ma:internalName="FileShareFlag" ma:readOnly="true">
      <xsd:simpleType>
        <xsd:restriction base="dms:Number"/>
      </xsd:simpleType>
    </xsd:element>
  </xsd:schema>
  <xsd:schema xmlns:xsd="http://www.w3.org/2001/XMLSchema" xmlns:dms="http://schemas.microsoft.com/office/2006/documentManagement/types" targetNamespace="c0df5816-2116-45f5-8624-b22696e7588b" elementFormDefault="qualified">
    <xsd:import namespace="http://schemas.microsoft.com/office/2006/documentManagement/types"/>
    <xsd:element name="OpuScanFileOwner" ma:index="12" nillable="true" ma:displayName="OpuScanFileOwner" ma:hidden="true" ma:internalName="OpuScanFileOwner"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OpuScanFileOwner xmlns="c0df5816-2116-45f5-8624-b22696e7588b" xsi:nil="true"/>
  </documentManagement>
</p:properties>
</file>

<file path=customXml/itemProps1.xml><?xml version="1.0" encoding="utf-8"?>
<ds:datastoreItem xmlns:ds="http://schemas.openxmlformats.org/officeDocument/2006/customXml" ds:itemID="{14853414-2FD1-41DF-8FEA-59BFDD59BEDF}"/>
</file>

<file path=customXml/itemProps2.xml><?xml version="1.0" encoding="utf-8"?>
<ds:datastoreItem xmlns:ds="http://schemas.openxmlformats.org/officeDocument/2006/customXml" ds:itemID="{341D7CBD-DC2F-4E01-8F5B-2D51E20BDB50}"/>
</file>

<file path=customXml/itemProps3.xml><?xml version="1.0" encoding="utf-8"?>
<ds:datastoreItem xmlns:ds="http://schemas.openxmlformats.org/officeDocument/2006/customXml" ds:itemID="{3512B74B-8E8D-4455-A428-221F0D8B433C}"/>
</file>

<file path=docProps/app.xml><?xml version="1.0" encoding="utf-8"?>
<Properties xmlns="http://schemas.openxmlformats.org/officeDocument/2006/extended-properties" xmlns:vt="http://schemas.openxmlformats.org/officeDocument/2006/docPropsVTypes">
  <Template>blank</Template>
  <TotalTime>4609</TotalTime>
  <Words>1280</Words>
  <Application>Microsoft Office PowerPoint</Application>
  <PresentationFormat>画面に合わせる (4:3)</PresentationFormat>
  <Paragraphs>314</Paragraphs>
  <Slides>15</Slides>
  <Notes>2</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blank</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学務係</dc:creator>
  <cp:lastModifiedBy>文部科学省</cp:lastModifiedBy>
  <cp:revision>305</cp:revision>
  <cp:lastPrinted>2015-11-17T05:41:15Z</cp:lastPrinted>
  <dcterms:created xsi:type="dcterms:W3CDTF">2014-06-27T03:54:14Z</dcterms:created>
  <dcterms:modified xsi:type="dcterms:W3CDTF">2016-02-09T08:24:31Z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0x01010003F8831469804144AE3F259EF433E9EB00880358CC25B5FD408D08AA745D734C24</vt:lpwstr>
  </property>
</Properties>
</file>